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"/>
  </p:notesMasterIdLst>
  <p:sldIdLst>
    <p:sldId id="258" r:id="rId3"/>
    <p:sldId id="274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48" d="100"/>
          <a:sy n="48" d="100"/>
        </p:scale>
        <p:origin x="1364" y="2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CD8B72-65BB-402C-987D-CB30E1B796BB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BEB844-CDCB-4E0E-A013-E38B13AB88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99169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defTabSz="457200" rtl="0" latinLnBrk="0">
              <a:lnSpc>
                <a:spcPct val="117999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63304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D8D348-BE84-F205-8FCA-52E36FAE55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5067BBD-A13F-A959-13D2-003B98B948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0C1196-0B2D-1F34-5376-C70D0AA8F6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17D60D-5B4E-FFF9-AD1E-3AAAF68386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786FE2-29C4-6806-1A4F-FA2E332F58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80860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4C1B2-5780-0DCE-3CA5-0D6E187500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1DF716-DEFB-1067-CCAA-0F770F6647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4B1201-7A9C-91C6-3F02-9201D70180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6FE864-FF26-37CE-2D6F-B1296A9F93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988198-DCFB-7CF1-1AC1-78553DB396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7924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A2DA86-B965-C32E-63C0-565E962DA3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136713-AB8A-8538-C3C0-2A538DDF64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2B8AE3-AB87-3FF8-4DA9-31BF120B47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A94B53-A563-EE7D-6EC2-A0B9C4E308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551044-361B-4349-4D62-B40A33C2FD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6226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DABB34-4EA9-7153-56B0-4319873B86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DC2B42-05A8-F3AB-A88F-B69D7F61BD6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06E0D37-199C-96F3-8C49-96D1F85FDF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13125A-1EA8-1A8E-DED1-24E409EB0E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2AE5301-42CB-A6B1-885B-D1A476317A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B798892-729D-1AA8-3866-CAABB7501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57011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8C2BC6-C089-5B33-6437-50420E0805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7743D9-2B86-464A-A7C9-D0EC538800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8F73EC3-08CB-ED19-79F9-F4CE3CC27C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6B3149D-DEE4-5E3C-A742-8D2177A4B49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219CC8D-AEC2-D38E-3AB3-5B9032854B7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01C1CE6-1E5E-9D48-7568-776377EF21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1389B32-1A54-F81E-903B-C921CE39BC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D1015B3-AE53-DF97-2EA4-FAD8ACF0E0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64089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2EF5B2-2528-27A4-50E9-5A5ADC6E6F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722C003-588B-4E57-E962-EF2B44ECED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DE0707F-4115-521A-D57B-6FA1CA449B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95BF5F7-9CFB-F42F-41F6-87D244577F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09266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DEF2CD5-C146-6238-8E4B-FBD99794C9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4F587F5-BCFE-D781-587F-54011F7C0A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4BF6B3E-6965-A495-C8FC-434750AD20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23718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C0FD74-E24B-DC17-B9F4-CD711867F2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F0E6EA-7B32-550B-C143-CE664EB9D9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DBEFDA2-70AD-80FA-6DB7-2D6A4B9B29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F516E7-7C13-BD31-5A8A-94BB863FC3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03781B-2352-03B4-7F24-C4D7AA1877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F461250-6DD1-2D7E-E659-28FFB1A01E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67676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748AE8-3207-7353-59E1-A5A1E04F17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A3FD691-F078-28DA-F58B-840DA26053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E864D35-EF2F-4D38-01A7-96F419CB55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460728C-48DE-A53F-D606-F3C6716317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A32CC80-9B59-B823-3E92-74BFB5AFFE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E6BDBA-7974-6803-340B-256777DA29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2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32BE98-01D3-5E06-27B1-52E043CF49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153D78F-76B5-9E18-CF55-58E3734D97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B3E364-B794-3250-F5D3-B06991F9F1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47A12F-8C90-A987-9E76-C009065304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D36927-F61C-C6BF-EFF9-52AA731D0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64382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16313EB-9D1A-BF5D-9FA8-6C385679AB0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6418FB-4E86-673D-191D-7659CB5F0B5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F77C92-EAF4-7718-3CF9-A731F958B4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8902DF-3605-A3F9-3434-5603BDC910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B4B6BD-614E-2F8E-0424-E52BDE1AC5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76399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5991882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698061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592325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003631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3321465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0506137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9763750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6332593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169190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3834290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187189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3423CAB-E852-6F87-4584-74570C7DB7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608AFB-392D-C1C1-819A-ECEE751F18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60CF73-66C0-44AB-A729-D65FC26DABC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BABE20B-478A-4801-A66F-8C6E5B00044D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5BAC0D-03A7-EDAA-431C-2AB74EAA94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0412F4-7455-C12D-5CC8-9A7D77FC4E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4C28E9A-DE09-40A6-A12D-5982616851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51773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990869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br>
              <a:rPr lang="en-GB" b="1" dirty="0"/>
            </a:br>
            <a:r>
              <a:rPr lang="en-GB" b="1" dirty="0"/>
              <a:t>KS2 Word of the Week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46312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Word of the Day:"/>
          <p:cNvSpPr txBox="1"/>
          <p:nvPr/>
        </p:nvSpPr>
        <p:spPr>
          <a:xfrm>
            <a:off x="2213788" y="1130018"/>
            <a:ext cx="2708370" cy="5157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4100">
                <a:solidFill>
                  <a:schemeClr val="accent5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r>
              <a:rPr sz="2883" dirty="0">
                <a:latin typeface="Gill Sans MT" panose="020B0502020104020203" pitchFamily="34" charset="77"/>
              </a:rPr>
              <a:t>Word of the Day:</a:t>
            </a:r>
          </a:p>
        </p:txBody>
      </p:sp>
      <p:sp>
        <p:nvSpPr>
          <p:cNvPr id="151" name="tear"/>
          <p:cNvSpPr txBox="1"/>
          <p:nvPr/>
        </p:nvSpPr>
        <p:spPr>
          <a:xfrm>
            <a:off x="5104293" y="920517"/>
            <a:ext cx="2696252" cy="8295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7000"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r>
              <a:rPr lang="en-GB" sz="4922" dirty="0">
                <a:latin typeface="Gill Sans MT" panose="020B0502020104020203" pitchFamily="34" charset="77"/>
              </a:rPr>
              <a:t>vulnerable</a:t>
            </a:r>
            <a:endParaRPr sz="4922" dirty="0">
              <a:latin typeface="Gill Sans MT" panose="020B0502020104020203" pitchFamily="34" charset="77"/>
            </a:endParaRPr>
          </a:p>
        </p:txBody>
      </p:sp>
      <p:sp>
        <p:nvSpPr>
          <p:cNvPr id="152" name="Definition:"/>
          <p:cNvSpPr txBox="1"/>
          <p:nvPr/>
        </p:nvSpPr>
        <p:spPr>
          <a:xfrm>
            <a:off x="3079640" y="2279168"/>
            <a:ext cx="1707070" cy="5157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4100">
                <a:solidFill>
                  <a:schemeClr val="accent5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r>
              <a:rPr sz="2883" dirty="0">
                <a:latin typeface="Gill Sans MT" panose="020B0502020104020203" pitchFamily="34" charset="77"/>
              </a:rPr>
              <a:t>Definition: </a:t>
            </a:r>
          </a:p>
        </p:txBody>
      </p:sp>
      <p:sp>
        <p:nvSpPr>
          <p:cNvPr id="153" name="(verb / noun)"/>
          <p:cNvSpPr txBox="1"/>
          <p:nvPr/>
        </p:nvSpPr>
        <p:spPr>
          <a:xfrm>
            <a:off x="7649423" y="1254413"/>
            <a:ext cx="2975876" cy="26693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35719" tIns="35719" rIns="35719" bIns="35719" anchor="ctr">
            <a:spAutoFit/>
          </a:bodyPr>
          <a:lstStyle>
            <a:lvl1pPr>
              <a:defRPr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r>
              <a:rPr lang="en-GB" sz="1266" dirty="0">
                <a:latin typeface="Gill Sans MT" panose="020B0502020104020203" pitchFamily="34" charset="77"/>
              </a:rPr>
              <a:t>(adjective)</a:t>
            </a:r>
            <a:endParaRPr sz="1266" dirty="0">
              <a:latin typeface="Gill Sans MT" panose="020B0502020104020203" pitchFamily="34" charset="77"/>
            </a:endParaRPr>
          </a:p>
        </p:txBody>
      </p:sp>
      <p:sp>
        <p:nvSpPr>
          <p:cNvPr id="154" name="If you tear paper, cloth, or another material, or if it tears, you pull it into two pieces or you pull it so that a hole appears in it."/>
          <p:cNvSpPr txBox="1"/>
          <p:nvPr/>
        </p:nvSpPr>
        <p:spPr>
          <a:xfrm>
            <a:off x="1761102" y="2868705"/>
            <a:ext cx="5612450" cy="16299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35719" tIns="35719" rIns="35719" bIns="35719" anchor="ctr">
            <a:spAutoFit/>
          </a:bodyPr>
          <a:lstStyle>
            <a:lvl1pPr>
              <a:defRPr sz="3100"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r>
              <a:rPr lang="en-GB" sz="2531" dirty="0">
                <a:latin typeface="Gill Sans MT" panose="020B0502020104020203" pitchFamily="34" charset="77"/>
              </a:rPr>
              <a:t>Someone who is vulnerable is weak and without protection, with the result that they are easily hurt physically or emotionally.</a:t>
            </a:r>
          </a:p>
        </p:txBody>
      </p:sp>
      <p:sp>
        <p:nvSpPr>
          <p:cNvPr id="155" name="The was a tear in Freddie’s new school jumper."/>
          <p:cNvSpPr txBox="1"/>
          <p:nvPr/>
        </p:nvSpPr>
        <p:spPr>
          <a:xfrm>
            <a:off x="1524000" y="4667517"/>
            <a:ext cx="9140406" cy="5048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35719" tIns="35719" rIns="35719" bIns="35719" anchor="ctr">
            <a:spAutoFit/>
          </a:bodyPr>
          <a:lstStyle/>
          <a:p>
            <a:pPr>
              <a:defRPr sz="4000">
                <a:solidFill>
                  <a:schemeClr val="accent2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r>
              <a:rPr lang="en-GB" sz="2812" b="1" dirty="0"/>
              <a:t>Charlie</a:t>
            </a:r>
            <a:r>
              <a:rPr lang="en-GB" sz="2812" dirty="0"/>
              <a:t> from the story was vulnerable.</a:t>
            </a:r>
            <a:endParaRPr sz="2812" dirty="0">
              <a:latin typeface="Gill Sans MT" panose="020B0502020104020203" pitchFamily="34" charset="77"/>
            </a:endParaRPr>
          </a:p>
        </p:txBody>
      </p:sp>
      <p:sp>
        <p:nvSpPr>
          <p:cNvPr id="165" name="Word Class"/>
          <p:cNvSpPr txBox="1"/>
          <p:nvPr/>
        </p:nvSpPr>
        <p:spPr>
          <a:xfrm>
            <a:off x="8360257" y="863020"/>
            <a:ext cx="1454117" cy="41838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2600">
                <a:solidFill>
                  <a:schemeClr val="accent1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r>
              <a:rPr sz="2250" dirty="0">
                <a:solidFill>
                  <a:srgbClr val="C92405"/>
                </a:solidFill>
                <a:latin typeface="Gill Sans MT" panose="020B0502020104020203" pitchFamily="34" charset="77"/>
              </a:rPr>
              <a:t>Word Class</a:t>
            </a:r>
          </a:p>
        </p:txBody>
      </p:sp>
      <p:sp>
        <p:nvSpPr>
          <p:cNvPr id="166" name="(tear)"/>
          <p:cNvSpPr txBox="1"/>
          <p:nvPr/>
        </p:nvSpPr>
        <p:spPr>
          <a:xfrm>
            <a:off x="4950959" y="1534326"/>
            <a:ext cx="2975876" cy="6131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35719" tIns="35719" rIns="35719" bIns="35719" anchor="ctr">
            <a:spAutoFit/>
          </a:bodyPr>
          <a:lstStyle>
            <a:lvl1pPr>
              <a:defRPr sz="5000" i="1">
                <a:solidFill>
                  <a:srgbClr val="A6AAA9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r>
              <a:rPr sz="3516" dirty="0">
                <a:latin typeface="Gill Sans MT" panose="020B0502020104020203" pitchFamily="34" charset="77"/>
              </a:rPr>
              <a:t>(</a:t>
            </a:r>
            <a:r>
              <a:rPr lang="en-GB" sz="3516" dirty="0">
                <a:latin typeface="Gill Sans MT" panose="020B0502020104020203" pitchFamily="34" charset="77"/>
              </a:rPr>
              <a:t>vul-ner-a-ble</a:t>
            </a:r>
            <a:r>
              <a:rPr sz="3516" dirty="0">
                <a:latin typeface="Gill Sans MT" panose="020B0502020104020203" pitchFamily="34" charset="77"/>
              </a:rPr>
              <a:t>)</a:t>
            </a:r>
          </a:p>
        </p:txBody>
      </p:sp>
      <p:sp>
        <p:nvSpPr>
          <p:cNvPr id="167" name="Pronunciation / Syllables"/>
          <p:cNvSpPr txBox="1"/>
          <p:nvPr/>
        </p:nvSpPr>
        <p:spPr>
          <a:xfrm>
            <a:off x="2329466" y="1713973"/>
            <a:ext cx="2367508" cy="3534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2600">
                <a:solidFill>
                  <a:schemeClr val="accent1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r>
              <a:rPr sz="1828" dirty="0">
                <a:latin typeface="Gill Sans MT" panose="020B0502020104020203" pitchFamily="34" charset="77"/>
              </a:rPr>
              <a:t>Pronunciation / Syllables</a:t>
            </a:r>
          </a:p>
        </p:txBody>
      </p:sp>
      <p:grpSp>
        <p:nvGrpSpPr>
          <p:cNvPr id="40" name="Group 39">
            <a:extLst>
              <a:ext uri="{FF2B5EF4-FFF2-40B4-BE49-F238E27FC236}">
                <a16:creationId xmlns:a16="http://schemas.microsoft.com/office/drawing/2014/main" id="{7EB416CD-9B55-CF42-A04C-30197FD22A3C}"/>
              </a:ext>
            </a:extLst>
          </p:cNvPr>
          <p:cNvGrpSpPr/>
          <p:nvPr/>
        </p:nvGrpSpPr>
        <p:grpSpPr>
          <a:xfrm>
            <a:off x="10175827" y="5924672"/>
            <a:ext cx="6270415" cy="568600"/>
            <a:chOff x="11782763" y="6452689"/>
            <a:chExt cx="8917924" cy="808677"/>
          </a:xfrm>
        </p:grpSpPr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A6BF06AC-22FD-FD44-8419-6C2D4AA8FA73}"/>
                </a:ext>
              </a:extLst>
            </p:cNvPr>
            <p:cNvSpPr/>
            <p:nvPr/>
          </p:nvSpPr>
          <p:spPr>
            <a:xfrm rot="896267" flipH="1">
              <a:off x="12315522" y="6789532"/>
              <a:ext cx="8385165" cy="471834"/>
            </a:xfrm>
            <a:prstGeom prst="rect">
              <a:avLst/>
            </a:prstGeom>
            <a:solidFill>
              <a:srgbClr val="38E1FF"/>
            </a:solidFill>
            <a:ln w="101600" cap="flat">
              <a:noFill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5719" tIns="35719" rIns="35719" bIns="35719" numCol="1" spcCol="38100" rtlCol="0" anchor="ctr">
              <a:spAutoFit/>
            </a:bodyPr>
            <a:lstStyle/>
            <a:p>
              <a:pPr algn="ctr" defTabSz="410751" hangingPunct="0"/>
              <a:endParaRPr lang="en-GB" sz="1687" dirty="0">
                <a:solidFill>
                  <a:srgbClr val="FFFFFF"/>
                </a:solidFill>
                <a:sym typeface="Helvetica Light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9D3503DD-D270-5F47-A19A-8586E0671135}"/>
                </a:ext>
              </a:extLst>
            </p:cNvPr>
            <p:cNvSpPr/>
            <p:nvPr/>
          </p:nvSpPr>
          <p:spPr>
            <a:xfrm rot="896267" flipH="1">
              <a:off x="11782763" y="6452689"/>
              <a:ext cx="6869179" cy="471834"/>
            </a:xfrm>
            <a:prstGeom prst="rect">
              <a:avLst/>
            </a:prstGeom>
            <a:solidFill>
              <a:srgbClr val="38E1FF">
                <a:alpha val="33000"/>
              </a:srgbClr>
            </a:solidFill>
            <a:ln w="101600" cap="flat">
              <a:noFill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5719" tIns="35719" rIns="35719" bIns="35719" numCol="1" spcCol="38100" rtlCol="0" anchor="ctr">
              <a:spAutoFit/>
            </a:bodyPr>
            <a:lstStyle/>
            <a:p>
              <a:pPr algn="ctr" defTabSz="410751" hangingPunct="0"/>
              <a:endParaRPr lang="en-GB" sz="1687" dirty="0">
                <a:solidFill>
                  <a:srgbClr val="FFFFFF"/>
                </a:solidFill>
                <a:sym typeface="Helvetica Light"/>
              </a:endParaRPr>
            </a:p>
          </p:txBody>
        </p: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37D75134-4940-2E43-970D-7151127F0958}"/>
              </a:ext>
            </a:extLst>
          </p:cNvPr>
          <p:cNvGrpSpPr/>
          <p:nvPr/>
        </p:nvGrpSpPr>
        <p:grpSpPr>
          <a:xfrm rot="11574440">
            <a:off x="-4402495" y="702167"/>
            <a:ext cx="6270413" cy="568600"/>
            <a:chOff x="11782764" y="6452691"/>
            <a:chExt cx="8917922" cy="808675"/>
          </a:xfrm>
        </p:grpSpPr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0DE4B2CD-9BA7-F745-975D-04D6E068AAAF}"/>
                </a:ext>
              </a:extLst>
            </p:cNvPr>
            <p:cNvSpPr/>
            <p:nvPr/>
          </p:nvSpPr>
          <p:spPr>
            <a:xfrm rot="896267" flipH="1">
              <a:off x="12315521" y="6789532"/>
              <a:ext cx="8385165" cy="471834"/>
            </a:xfrm>
            <a:prstGeom prst="rect">
              <a:avLst/>
            </a:prstGeom>
            <a:solidFill>
              <a:srgbClr val="38E1FF"/>
            </a:solidFill>
            <a:ln w="101600" cap="flat">
              <a:noFill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5719" tIns="35719" rIns="35719" bIns="35719" numCol="1" spcCol="38100" rtlCol="0" anchor="ctr">
              <a:spAutoFit/>
            </a:bodyPr>
            <a:lstStyle/>
            <a:p>
              <a:pPr algn="ctr" defTabSz="410751" hangingPunct="0"/>
              <a:endParaRPr lang="en-GB" sz="1687" dirty="0">
                <a:solidFill>
                  <a:srgbClr val="FFFFFF"/>
                </a:solidFill>
                <a:sym typeface="Helvetica Light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E68024AA-F9BA-D840-9EF5-E93003D788D2}"/>
                </a:ext>
              </a:extLst>
            </p:cNvPr>
            <p:cNvSpPr/>
            <p:nvPr/>
          </p:nvSpPr>
          <p:spPr>
            <a:xfrm rot="896267" flipH="1">
              <a:off x="11782764" y="6452691"/>
              <a:ext cx="6869178" cy="471834"/>
            </a:xfrm>
            <a:prstGeom prst="rect">
              <a:avLst/>
            </a:prstGeom>
            <a:solidFill>
              <a:srgbClr val="38E1FF">
                <a:alpha val="33000"/>
              </a:srgbClr>
            </a:solidFill>
            <a:ln w="101600" cap="flat">
              <a:noFill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5719" tIns="35719" rIns="35719" bIns="35719" numCol="1" spcCol="38100" rtlCol="0" anchor="ctr">
              <a:spAutoFit/>
            </a:bodyPr>
            <a:lstStyle/>
            <a:p>
              <a:pPr algn="ctr" defTabSz="410751" hangingPunct="0"/>
              <a:endParaRPr lang="en-GB" sz="1687" dirty="0">
                <a:solidFill>
                  <a:srgbClr val="FFFFFF"/>
                </a:solidFill>
                <a:sym typeface="Helvetica Light"/>
              </a:endParaRPr>
            </a:p>
          </p:txBody>
        </p:sp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E1C808EC-8455-CA43-8401-6823600E178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10" r="12019" b="14894"/>
          <a:stretch/>
        </p:blipFill>
        <p:spPr>
          <a:xfrm>
            <a:off x="1741204" y="214839"/>
            <a:ext cx="1140611" cy="942208"/>
          </a:xfrm>
          <a:prstGeom prst="rect">
            <a:avLst/>
          </a:prstGeom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49A1BEAE-8459-14B6-D6FA-010E1FD5E42B}"/>
              </a:ext>
            </a:extLst>
          </p:cNvPr>
          <p:cNvGraphicFramePr>
            <a:graphicFrameLocks noGrp="1"/>
          </p:cNvGraphicFramePr>
          <p:nvPr/>
        </p:nvGraphicFramePr>
        <p:xfrm>
          <a:off x="1527593" y="5303092"/>
          <a:ext cx="9140405" cy="126875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28081">
                  <a:extLst>
                    <a:ext uri="{9D8B030D-6E8A-4147-A177-3AD203B41FA5}">
                      <a16:colId xmlns:a16="http://schemas.microsoft.com/office/drawing/2014/main" val="1062734036"/>
                    </a:ext>
                  </a:extLst>
                </a:gridCol>
                <a:gridCol w="1828081">
                  <a:extLst>
                    <a:ext uri="{9D8B030D-6E8A-4147-A177-3AD203B41FA5}">
                      <a16:colId xmlns:a16="http://schemas.microsoft.com/office/drawing/2014/main" val="2844254734"/>
                    </a:ext>
                  </a:extLst>
                </a:gridCol>
                <a:gridCol w="1828081">
                  <a:extLst>
                    <a:ext uri="{9D8B030D-6E8A-4147-A177-3AD203B41FA5}">
                      <a16:colId xmlns:a16="http://schemas.microsoft.com/office/drawing/2014/main" val="277516935"/>
                    </a:ext>
                  </a:extLst>
                </a:gridCol>
                <a:gridCol w="1828081">
                  <a:extLst>
                    <a:ext uri="{9D8B030D-6E8A-4147-A177-3AD203B41FA5}">
                      <a16:colId xmlns:a16="http://schemas.microsoft.com/office/drawing/2014/main" val="2209242225"/>
                    </a:ext>
                  </a:extLst>
                </a:gridCol>
                <a:gridCol w="1828081">
                  <a:extLst>
                    <a:ext uri="{9D8B030D-6E8A-4147-A177-3AD203B41FA5}">
                      <a16:colId xmlns:a16="http://schemas.microsoft.com/office/drawing/2014/main" val="690964335"/>
                    </a:ext>
                  </a:extLst>
                </a:gridCol>
              </a:tblGrid>
              <a:tr h="422917"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Synonym: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Antonym: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84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Prefix / Suffix: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Rhyme: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Link Word: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67075473"/>
                  </a:ext>
                </a:extLst>
              </a:tr>
              <a:tr h="422917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sensitive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safe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in-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Gill Sans MT" panose="020B0502020104020203" pitchFamily="34" charset="77"/>
                      </a:endParaRP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emotionally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15792217"/>
                  </a:ext>
                </a:extLst>
              </a:tr>
              <a:tr h="422917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accessible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protected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Gill Sans MT" panose="020B0502020104020203" pitchFamily="34" charset="77"/>
                      </a:endParaRP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Gill Sans MT" panose="020B0502020104020203" pitchFamily="34" charset="77"/>
                      </a:endParaRP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remain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63132678"/>
                  </a:ext>
                </a:extLst>
              </a:tr>
            </a:tbl>
          </a:graphicData>
        </a:graphic>
      </p:graphicFrame>
      <p:sp>
        <p:nvSpPr>
          <p:cNvPr id="5" name="Grasshopper Word of the Day">
            <a:extLst>
              <a:ext uri="{FF2B5EF4-FFF2-40B4-BE49-F238E27FC236}">
                <a16:creationId xmlns:a16="http://schemas.microsoft.com/office/drawing/2014/main" id="{A7C45D5F-2BE5-F24B-6766-14BF74A509EA}"/>
              </a:ext>
            </a:extLst>
          </p:cNvPr>
          <p:cNvSpPr txBox="1"/>
          <p:nvPr/>
        </p:nvSpPr>
        <p:spPr>
          <a:xfrm>
            <a:off x="2595725" y="198101"/>
            <a:ext cx="7779117" cy="8295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6700" b="1">
                <a:solidFill>
                  <a:schemeClr val="accent5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r>
              <a:rPr lang="en-GB" sz="4922" dirty="0">
                <a:solidFill>
                  <a:srgbClr val="00AEEE"/>
                </a:solidFill>
                <a:latin typeface="Gill Sans MT" panose="020B0502020104020203" pitchFamily="34" charset="77"/>
              </a:rPr>
              <a:t>Shinobi</a:t>
            </a:r>
            <a:r>
              <a:rPr sz="4922" dirty="0">
                <a:solidFill>
                  <a:srgbClr val="00AEEE"/>
                </a:solidFill>
                <a:latin typeface="Gill Sans MT" panose="020B0502020104020203" pitchFamily="34" charset="77"/>
              </a:rPr>
              <a:t> Word of the </a:t>
            </a:r>
            <a:r>
              <a:rPr lang="en-GB" sz="4922" dirty="0">
                <a:solidFill>
                  <a:srgbClr val="00AEEE"/>
                </a:solidFill>
                <a:latin typeface="Gill Sans MT" panose="020B0502020104020203" pitchFamily="34" charset="77"/>
              </a:rPr>
              <a:t>Week</a:t>
            </a:r>
            <a:endParaRPr sz="4922" dirty="0">
              <a:solidFill>
                <a:srgbClr val="00AEEE"/>
              </a:solidFill>
              <a:latin typeface="Gill Sans MT" panose="020B0502020104020203" pitchFamily="34" charset="77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E2262A0-C14B-29E9-8425-6A8CF52489A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84666" y="1726936"/>
            <a:ext cx="2955331" cy="2955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08560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b="1" dirty="0"/>
              <a:t>Ninja Word Challenge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5400" b="1" dirty="0"/>
              <a:t>Impress your teacher and parents with your new word knowledge. See if you can slip this word into your conversations, or your writing this week. 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438111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110</Words>
  <Application>Microsoft Office PowerPoint</Application>
  <PresentationFormat>Widescreen</PresentationFormat>
  <Paragraphs>25</Paragraphs>
  <Slides>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</vt:i4>
      </vt:variant>
    </vt:vector>
  </HeadingPairs>
  <TitlesOfParts>
    <vt:vector size="12" baseType="lpstr">
      <vt:lpstr>Aptos</vt:lpstr>
      <vt:lpstr>Aptos Display</vt:lpstr>
      <vt:lpstr>Arial</vt:lpstr>
      <vt:lpstr>Calibri</vt:lpstr>
      <vt:lpstr>Calibri Light</vt:lpstr>
      <vt:lpstr>Gill Sans MT</vt:lpstr>
      <vt:lpstr>Helvetica Light</vt:lpstr>
      <vt:lpstr>Office Theme</vt:lpstr>
      <vt:lpstr>1_Office Theme</vt:lpstr>
      <vt:lpstr> KS2 Word of the Week</vt:lpstr>
      <vt:lpstr>PowerPoint Presentation</vt:lpstr>
      <vt:lpstr>Ninja Word Challenge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 A</dc:creator>
  <cp:lastModifiedBy>N A</cp:lastModifiedBy>
  <cp:revision>29</cp:revision>
  <dcterms:created xsi:type="dcterms:W3CDTF">2025-08-12T21:48:42Z</dcterms:created>
  <dcterms:modified xsi:type="dcterms:W3CDTF">2025-08-13T16:38:27Z</dcterms:modified>
</cp:coreProperties>
</file>