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9" r:id="rId4"/>
    <p:sldId id="279" r:id="rId5"/>
    <p:sldId id="280" r:id="rId6"/>
    <p:sldId id="281" r:id="rId7"/>
    <p:sldId id="282" r:id="rId8"/>
    <p:sldId id="283" r:id="rId9"/>
    <p:sldId id="270" r:id="rId10"/>
    <p:sldId id="271" r:id="rId11"/>
    <p:sldId id="274" r:id="rId12"/>
    <p:sldId id="275" r:id="rId13"/>
    <p:sldId id="276" r:id="rId14"/>
    <p:sldId id="277" r:id="rId15"/>
    <p:sldId id="278" r:id="rId16"/>
    <p:sldId id="284"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F2C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356" autoAdjust="0"/>
    <p:restoredTop sz="94660"/>
  </p:normalViewPr>
  <p:slideViewPr>
    <p:cSldViewPr>
      <p:cViewPr varScale="1">
        <p:scale>
          <a:sx n="61" d="100"/>
          <a:sy n="61" d="100"/>
        </p:scale>
        <p:origin x="1144" y="9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F7E717A-68DA-4380-AC8A-6FB44D83222F}"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449712-B381-40D0-8E72-DCBBDC100F3E}" type="slidenum">
              <a:rPr lang="en-GB" smtClean="0"/>
              <a:t>‹#›</a:t>
            </a:fld>
            <a:endParaRPr lang="en-GB"/>
          </a:p>
        </p:txBody>
      </p:sp>
    </p:spTree>
    <p:extLst>
      <p:ext uri="{BB962C8B-B14F-4D97-AF65-F5344CB8AC3E}">
        <p14:creationId xmlns:p14="http://schemas.microsoft.com/office/powerpoint/2010/main" val="4502354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F7E717A-68DA-4380-AC8A-6FB44D83222F}"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449712-B381-40D0-8E72-DCBBDC100F3E}" type="slidenum">
              <a:rPr lang="en-GB" smtClean="0"/>
              <a:t>‹#›</a:t>
            </a:fld>
            <a:endParaRPr lang="en-GB"/>
          </a:p>
        </p:txBody>
      </p:sp>
    </p:spTree>
    <p:extLst>
      <p:ext uri="{BB962C8B-B14F-4D97-AF65-F5344CB8AC3E}">
        <p14:creationId xmlns:p14="http://schemas.microsoft.com/office/powerpoint/2010/main" val="562916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F7E717A-68DA-4380-AC8A-6FB44D83222F}"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449712-B381-40D0-8E72-DCBBDC100F3E}" type="slidenum">
              <a:rPr lang="en-GB" smtClean="0"/>
              <a:t>‹#›</a:t>
            </a:fld>
            <a:endParaRPr lang="en-GB"/>
          </a:p>
        </p:txBody>
      </p:sp>
    </p:spTree>
    <p:extLst>
      <p:ext uri="{BB962C8B-B14F-4D97-AF65-F5344CB8AC3E}">
        <p14:creationId xmlns:p14="http://schemas.microsoft.com/office/powerpoint/2010/main" val="33534487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F7E717A-68DA-4380-AC8A-6FB44D83222F}" type="datetimeFigureOut">
              <a:rPr lang="en-GB" smtClean="0"/>
              <a:t>30/09/2025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449712-B381-40D0-8E72-DCBBDC100F3E}" type="slidenum">
              <a:rPr lang="en-GB" smtClean="0"/>
              <a:t>‹#›</a:t>
            </a:fld>
            <a:endParaRPr lang="en-GB"/>
          </a:p>
        </p:txBody>
      </p:sp>
    </p:spTree>
    <p:extLst>
      <p:ext uri="{BB962C8B-B14F-4D97-AF65-F5344CB8AC3E}">
        <p14:creationId xmlns:p14="http://schemas.microsoft.com/office/powerpoint/2010/main" val="18845995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F7E717A-68DA-4380-AC8A-6FB44D83222F}" type="datetimeFigureOut">
              <a:rPr lang="en-GB" smtClean="0"/>
              <a:t>30/09/2025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0449712-B381-40D0-8E72-DCBBDC100F3E}" type="slidenum">
              <a:rPr lang="en-GB" smtClean="0"/>
              <a:t>‹#›</a:t>
            </a:fld>
            <a:endParaRPr lang="en-GB"/>
          </a:p>
        </p:txBody>
      </p:sp>
    </p:spTree>
    <p:extLst>
      <p:ext uri="{BB962C8B-B14F-4D97-AF65-F5344CB8AC3E}">
        <p14:creationId xmlns:p14="http://schemas.microsoft.com/office/powerpoint/2010/main" val="5322674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F7E717A-68DA-4380-AC8A-6FB44D83222F}" type="datetimeFigureOut">
              <a:rPr lang="en-GB" smtClean="0"/>
              <a:t>30/09/2025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0449712-B381-40D0-8E72-DCBBDC100F3E}" type="slidenum">
              <a:rPr lang="en-GB" smtClean="0"/>
              <a:t>‹#›</a:t>
            </a:fld>
            <a:endParaRPr lang="en-GB"/>
          </a:p>
        </p:txBody>
      </p:sp>
    </p:spTree>
    <p:extLst>
      <p:ext uri="{BB962C8B-B14F-4D97-AF65-F5344CB8AC3E}">
        <p14:creationId xmlns:p14="http://schemas.microsoft.com/office/powerpoint/2010/main" val="4131677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7E717A-68DA-4380-AC8A-6FB44D83222F}" type="datetimeFigureOut">
              <a:rPr lang="en-GB" smtClean="0"/>
              <a:t>30/09/2025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0449712-B381-40D0-8E72-DCBBDC100F3E}" type="slidenum">
              <a:rPr lang="en-GB" smtClean="0"/>
              <a:t>‹#›</a:t>
            </a:fld>
            <a:endParaRPr lang="en-GB"/>
          </a:p>
        </p:txBody>
      </p:sp>
    </p:spTree>
    <p:extLst>
      <p:ext uri="{BB962C8B-B14F-4D97-AF65-F5344CB8AC3E}">
        <p14:creationId xmlns:p14="http://schemas.microsoft.com/office/powerpoint/2010/main" val="3179952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F7E717A-68DA-4380-AC8A-6FB44D83222F}" type="datetimeFigureOut">
              <a:rPr lang="en-GB" smtClean="0"/>
              <a:t>30/09/2025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449712-B381-40D0-8E72-DCBBDC100F3E}" type="slidenum">
              <a:rPr lang="en-GB" smtClean="0"/>
              <a:t>‹#›</a:t>
            </a:fld>
            <a:endParaRPr lang="en-GB"/>
          </a:p>
        </p:txBody>
      </p:sp>
    </p:spTree>
    <p:extLst>
      <p:ext uri="{BB962C8B-B14F-4D97-AF65-F5344CB8AC3E}">
        <p14:creationId xmlns:p14="http://schemas.microsoft.com/office/powerpoint/2010/main" val="36844934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F7E717A-68DA-4380-AC8A-6FB44D83222F}" type="datetimeFigureOut">
              <a:rPr lang="en-GB" smtClean="0"/>
              <a:t>30/09/2025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449712-B381-40D0-8E72-DCBBDC100F3E}" type="slidenum">
              <a:rPr lang="en-GB" smtClean="0"/>
              <a:t>‹#›</a:t>
            </a:fld>
            <a:endParaRPr lang="en-GB"/>
          </a:p>
        </p:txBody>
      </p:sp>
    </p:spTree>
    <p:extLst>
      <p:ext uri="{BB962C8B-B14F-4D97-AF65-F5344CB8AC3E}">
        <p14:creationId xmlns:p14="http://schemas.microsoft.com/office/powerpoint/2010/main" val="25059460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F7E717A-68DA-4380-AC8A-6FB44D83222F}"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449712-B381-40D0-8E72-DCBBDC100F3E}" type="slidenum">
              <a:rPr lang="en-GB" smtClean="0"/>
              <a:t>‹#›</a:t>
            </a:fld>
            <a:endParaRPr lang="en-GB"/>
          </a:p>
        </p:txBody>
      </p:sp>
    </p:spTree>
    <p:extLst>
      <p:ext uri="{BB962C8B-B14F-4D97-AF65-F5344CB8AC3E}">
        <p14:creationId xmlns:p14="http://schemas.microsoft.com/office/powerpoint/2010/main" val="40957774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F7E717A-68DA-4380-AC8A-6FB44D83222F}"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449712-B381-40D0-8E72-DCBBDC100F3E}" type="slidenum">
              <a:rPr lang="en-GB" smtClean="0"/>
              <a:t>‹#›</a:t>
            </a:fld>
            <a:endParaRPr lang="en-GB"/>
          </a:p>
        </p:txBody>
      </p:sp>
    </p:spTree>
    <p:extLst>
      <p:ext uri="{BB962C8B-B14F-4D97-AF65-F5344CB8AC3E}">
        <p14:creationId xmlns:p14="http://schemas.microsoft.com/office/powerpoint/2010/main" val="313384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1F2CE"/>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7E717A-68DA-4380-AC8A-6FB44D83222F}" type="datetimeFigureOut">
              <a:rPr lang="en-GB" smtClean="0"/>
              <a:t>30/09/2025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449712-B381-40D0-8E72-DCBBDC100F3E}" type="slidenum">
              <a:rPr lang="en-GB" smtClean="0"/>
              <a:t>‹#›</a:t>
            </a:fld>
            <a:endParaRPr lang="en-GB"/>
          </a:p>
        </p:txBody>
      </p:sp>
    </p:spTree>
    <p:extLst>
      <p:ext uri="{BB962C8B-B14F-4D97-AF65-F5344CB8AC3E}">
        <p14:creationId xmlns:p14="http://schemas.microsoft.com/office/powerpoint/2010/main" val="1643934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youtu.be/ct5cDctLVTI" TargetMode="External"/><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theacademyofwoodlands.co.uk/page/?title=How+To+Book&amp;pid=88" TargetMode="External"/><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1388" y="3662956"/>
            <a:ext cx="4717621" cy="742711"/>
          </a:xfrm>
        </p:spPr>
        <p:txBody>
          <a:bodyPr anchor="t">
            <a:normAutofit/>
          </a:bodyPr>
          <a:lstStyle/>
          <a:p>
            <a:pPr algn="l"/>
            <a:r>
              <a:rPr lang="en-GB" sz="3200" b="1" u="sng" dirty="0">
                <a:solidFill>
                  <a:srgbClr val="000000"/>
                </a:solidFill>
              </a:rPr>
              <a:t>Meet the Teacher </a:t>
            </a:r>
          </a:p>
        </p:txBody>
      </p:sp>
      <p:sp>
        <p:nvSpPr>
          <p:cNvPr id="3" name="Subtitle 2"/>
          <p:cNvSpPr>
            <a:spLocks noGrp="1"/>
          </p:cNvSpPr>
          <p:nvPr>
            <p:ph type="subTitle" idx="1"/>
          </p:nvPr>
        </p:nvSpPr>
        <p:spPr>
          <a:xfrm>
            <a:off x="155575" y="4357233"/>
            <a:ext cx="5603031" cy="1656824"/>
          </a:xfrm>
        </p:spPr>
        <p:txBody>
          <a:bodyPr anchor="b">
            <a:normAutofit fontScale="32500" lnSpcReduction="20000"/>
          </a:bodyPr>
          <a:lstStyle/>
          <a:p>
            <a:pPr algn="l">
              <a:lnSpc>
                <a:spcPct val="90000"/>
              </a:lnSpc>
            </a:pPr>
            <a:r>
              <a:rPr lang="en-GB" sz="5800" u="sng" dirty="0">
                <a:solidFill>
                  <a:srgbClr val="000000"/>
                </a:solidFill>
              </a:rPr>
              <a:t>Year  4</a:t>
            </a:r>
          </a:p>
          <a:p>
            <a:pPr algn="l">
              <a:lnSpc>
                <a:spcPct val="90000"/>
              </a:lnSpc>
            </a:pPr>
            <a:r>
              <a:rPr lang="en-GB" sz="5800" dirty="0">
                <a:solidFill>
                  <a:srgbClr val="000000"/>
                </a:solidFill>
              </a:rPr>
              <a:t>Badgers – Mr Graham &amp; Mrs </a:t>
            </a:r>
            <a:r>
              <a:rPr lang="en-GB" sz="5800" dirty="0" err="1">
                <a:solidFill>
                  <a:srgbClr val="000000"/>
                </a:solidFill>
              </a:rPr>
              <a:t>Costidell</a:t>
            </a:r>
            <a:endParaRPr lang="en-GB" sz="5800" dirty="0">
              <a:solidFill>
                <a:srgbClr val="000000"/>
              </a:solidFill>
            </a:endParaRPr>
          </a:p>
          <a:p>
            <a:pPr algn="l">
              <a:lnSpc>
                <a:spcPct val="90000"/>
              </a:lnSpc>
            </a:pPr>
            <a:r>
              <a:rPr lang="en-GB" sz="5800" dirty="0">
                <a:solidFill>
                  <a:srgbClr val="000000"/>
                </a:solidFill>
              </a:rPr>
              <a:t>Butterflies – Mrs Hyslop, Mrs Woolmer &amp;  Mrs Carroll</a:t>
            </a:r>
          </a:p>
          <a:p>
            <a:pPr algn="l">
              <a:lnSpc>
                <a:spcPct val="90000"/>
              </a:lnSpc>
            </a:pPr>
            <a:r>
              <a:rPr lang="en-GB" sz="5800" dirty="0">
                <a:solidFill>
                  <a:srgbClr val="000000"/>
                </a:solidFill>
              </a:rPr>
              <a:t>Beetles - Mrs Field and Mrs McCandless</a:t>
            </a:r>
          </a:p>
          <a:p>
            <a:pPr algn="l">
              <a:lnSpc>
                <a:spcPct val="90000"/>
              </a:lnSpc>
            </a:pPr>
            <a:endParaRPr lang="en-GB" sz="5800" dirty="0">
              <a:solidFill>
                <a:srgbClr val="000000"/>
              </a:solidFill>
            </a:endParaRPr>
          </a:p>
          <a:p>
            <a:pPr algn="l">
              <a:lnSpc>
                <a:spcPct val="90000"/>
              </a:lnSpc>
            </a:pPr>
            <a:r>
              <a:rPr lang="en-GB" sz="5800" dirty="0">
                <a:solidFill>
                  <a:srgbClr val="000000"/>
                </a:solidFill>
              </a:rPr>
              <a:t>Phase Lead- Mrs Hyslop</a:t>
            </a:r>
          </a:p>
          <a:p>
            <a:pPr algn="l">
              <a:lnSpc>
                <a:spcPct val="90000"/>
              </a:lnSpc>
            </a:pPr>
            <a:endParaRPr lang="en-GB" sz="700" dirty="0">
              <a:solidFill>
                <a:srgbClr val="000000"/>
              </a:solidFill>
            </a:endParaRPr>
          </a:p>
        </p:txBody>
      </p:sp>
      <p:sp>
        <p:nvSpPr>
          <p:cNvPr id="1044" name="Freeform 75">
            <a:extLst>
              <a:ext uri="{FF2B5EF4-FFF2-40B4-BE49-F238E27FC236}">
                <a16:creationId xmlns:a16="http://schemas.microsoft.com/office/drawing/2014/main" id="{D4A67D3B-CF15-41C0-AEB5-8D857A8AE8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353809" cy="2486663"/>
          </a:xfrm>
          <a:custGeom>
            <a:avLst/>
            <a:gdLst>
              <a:gd name="connsiteX0" fmla="*/ 0 w 3138412"/>
              <a:gd name="connsiteY0" fmla="*/ 0 h 3315551"/>
              <a:gd name="connsiteX1" fmla="*/ 2697473 w 3138412"/>
              <a:gd name="connsiteY1" fmla="*/ 0 h 3315551"/>
              <a:gd name="connsiteX2" fmla="*/ 2788573 w 3138412"/>
              <a:gd name="connsiteY2" fmla="*/ 121826 h 3315551"/>
              <a:gd name="connsiteX3" fmla="*/ 3138412 w 3138412"/>
              <a:gd name="connsiteY3" fmla="*/ 1267122 h 3315551"/>
              <a:gd name="connsiteX4" fmla="*/ 1089983 w 3138412"/>
              <a:gd name="connsiteY4" fmla="*/ 3315551 h 3315551"/>
              <a:gd name="connsiteX5" fmla="*/ 113581 w 3138412"/>
              <a:gd name="connsiteY5" fmla="*/ 3068317 h 3315551"/>
              <a:gd name="connsiteX6" fmla="*/ 0 w 3138412"/>
              <a:gd name="connsiteY6" fmla="*/ 2999315 h 3315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38412" h="3315551">
                <a:moveTo>
                  <a:pt x="0" y="0"/>
                </a:moveTo>
                <a:lnTo>
                  <a:pt x="2697473" y="0"/>
                </a:lnTo>
                <a:lnTo>
                  <a:pt x="2788573" y="121826"/>
                </a:lnTo>
                <a:cubicBezTo>
                  <a:pt x="3009443" y="448758"/>
                  <a:pt x="3138412" y="842879"/>
                  <a:pt x="3138412" y="1267122"/>
                </a:cubicBezTo>
                <a:cubicBezTo>
                  <a:pt x="3138412" y="2398438"/>
                  <a:pt x="2221299" y="3315551"/>
                  <a:pt x="1089983" y="3315551"/>
                </a:cubicBezTo>
                <a:cubicBezTo>
                  <a:pt x="736447" y="3315551"/>
                  <a:pt x="403829" y="3225989"/>
                  <a:pt x="113581" y="3068317"/>
                </a:cubicBezTo>
                <a:lnTo>
                  <a:pt x="0" y="2999315"/>
                </a:ln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p>
        </p:txBody>
      </p:sp>
      <p:pic>
        <p:nvPicPr>
          <p:cNvPr id="6" name="Picture 2" descr="C:\Users\MathGRoup\AppData\Local\Microsoft\Windows\Temporary Internet Files\Content.IE5\P8HR7U90\sgi01a201403280700[1].jpg">
            <a:extLst>
              <a:ext uri="{FF2B5EF4-FFF2-40B4-BE49-F238E27FC236}">
                <a16:creationId xmlns:a16="http://schemas.microsoft.com/office/drawing/2014/main" id="{83465A3A-FB13-3C01-9341-EC7CEB2C86B9}"/>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26156"/>
          <a:stretch/>
        </p:blipFill>
        <p:spPr bwMode="auto">
          <a:xfrm>
            <a:off x="148610" y="451910"/>
            <a:ext cx="1758618" cy="1298633"/>
          </a:xfrm>
          <a:prstGeom prst="rect">
            <a:avLst/>
          </a:prstGeom>
          <a:noFill/>
          <a:extLst>
            <a:ext uri="{909E8E84-426E-40DD-AFC4-6F175D3DCCD1}">
              <a14:hiddenFill xmlns:a14="http://schemas.microsoft.com/office/drawing/2010/main">
                <a:solidFill>
                  <a:srgbClr val="FFFFFF"/>
                </a:solidFill>
              </a14:hiddenFill>
            </a:ext>
          </a:extLst>
        </p:spPr>
      </p:pic>
      <p:sp>
        <p:nvSpPr>
          <p:cNvPr id="1046" name="Oval 1045">
            <a:extLst>
              <a:ext uri="{FF2B5EF4-FFF2-40B4-BE49-F238E27FC236}">
                <a16:creationId xmlns:a16="http://schemas.microsoft.com/office/drawing/2014/main" id="{4EE44E17-6A21-4DF3-9573-0819D6F00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53809" y="1253243"/>
            <a:ext cx="2626987" cy="2626987"/>
          </a:xfrm>
          <a:prstGeom prst="ellipse">
            <a:avLst/>
          </a:pr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13" name="Picture 4" descr="C:\Users\MathGRoup\AppData\Local\Microsoft\Windows\Temporary Internet Files\Content.IE5\5IOMMB9O\butterflies-1[1].png">
            <a:extLst>
              <a:ext uri="{FF2B5EF4-FFF2-40B4-BE49-F238E27FC236}">
                <a16:creationId xmlns:a16="http://schemas.microsoft.com/office/drawing/2014/main" id="{2DC1016E-9722-E670-554D-70749F4B902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2856756" y="1724637"/>
            <a:ext cx="1626409" cy="1626409"/>
          </a:xfrm>
          <a:prstGeom prst="rect">
            <a:avLst/>
          </a:prstGeom>
          <a:noFill/>
          <a:extLst>
            <a:ext uri="{909E8E84-426E-40DD-AFC4-6F175D3DCCD1}">
              <a14:hiddenFill xmlns:a14="http://schemas.microsoft.com/office/drawing/2010/main">
                <a:solidFill>
                  <a:srgbClr val="FFFFFF"/>
                </a:solidFill>
              </a14:hiddenFill>
            </a:ext>
          </a:extLst>
        </p:spPr>
      </p:pic>
      <p:sp>
        <p:nvSpPr>
          <p:cNvPr id="1048" name="Freeform 67">
            <a:extLst>
              <a:ext uri="{FF2B5EF4-FFF2-40B4-BE49-F238E27FC236}">
                <a16:creationId xmlns:a16="http://schemas.microsoft.com/office/drawing/2014/main" id="{1DE44A29-0857-4193-8859-8E5D8A3CDA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24974" y="8895"/>
            <a:ext cx="3489727" cy="1990176"/>
          </a:xfrm>
          <a:custGeom>
            <a:avLst/>
            <a:gdLst>
              <a:gd name="connsiteX0" fmla="*/ 20343 w 3693492"/>
              <a:gd name="connsiteY0" fmla="*/ 0 h 2106382"/>
              <a:gd name="connsiteX1" fmla="*/ 3673149 w 3693492"/>
              <a:gd name="connsiteY1" fmla="*/ 0 h 2106382"/>
              <a:gd name="connsiteX2" fmla="*/ 3683957 w 3693492"/>
              <a:gd name="connsiteY2" fmla="*/ 70817 h 2106382"/>
              <a:gd name="connsiteX3" fmla="*/ 3693492 w 3693492"/>
              <a:gd name="connsiteY3" fmla="*/ 259636 h 2106382"/>
              <a:gd name="connsiteX4" fmla="*/ 1846746 w 3693492"/>
              <a:gd name="connsiteY4" fmla="*/ 2106382 h 2106382"/>
              <a:gd name="connsiteX5" fmla="*/ 0 w 3693492"/>
              <a:gd name="connsiteY5" fmla="*/ 259636 h 2106382"/>
              <a:gd name="connsiteX6" fmla="*/ 9535 w 3693492"/>
              <a:gd name="connsiteY6" fmla="*/ 70817 h 2106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93492" h="2106382">
                <a:moveTo>
                  <a:pt x="20343" y="0"/>
                </a:moveTo>
                <a:lnTo>
                  <a:pt x="3673149" y="0"/>
                </a:lnTo>
                <a:lnTo>
                  <a:pt x="3683957" y="70817"/>
                </a:lnTo>
                <a:cubicBezTo>
                  <a:pt x="3690262" y="132899"/>
                  <a:pt x="3693492" y="195891"/>
                  <a:pt x="3693492" y="259636"/>
                </a:cubicBezTo>
                <a:cubicBezTo>
                  <a:pt x="3693492" y="1279566"/>
                  <a:pt x="2866676" y="2106382"/>
                  <a:pt x="1846746" y="2106382"/>
                </a:cubicBezTo>
                <a:cubicBezTo>
                  <a:pt x="826816" y="2106382"/>
                  <a:pt x="0" y="1279566"/>
                  <a:pt x="0" y="259636"/>
                </a:cubicBezTo>
                <a:cubicBezTo>
                  <a:pt x="0" y="195891"/>
                  <a:pt x="3230" y="132899"/>
                  <a:pt x="9535" y="70817"/>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p>
        </p:txBody>
      </p:sp>
      <p:pic>
        <p:nvPicPr>
          <p:cNvPr id="14" name="Picture 7" descr="Beetle Transparent Cartoon Vector Library - Beatle Insect Cartoon Png -  Free Transparent PNG Download - PNGkey">
            <a:extLst>
              <a:ext uri="{FF2B5EF4-FFF2-40B4-BE49-F238E27FC236}">
                <a16:creationId xmlns:a16="http://schemas.microsoft.com/office/drawing/2014/main" id="{CA502F93-0835-0195-8B1C-22675B9D3CE0}"/>
              </a:ext>
            </a:extLst>
          </p:cNvPr>
          <p:cNvPicPr>
            <a:picLocks noChangeAspect="1" noChangeArrowheads="1"/>
          </p:cNvPicPr>
          <p:nvPr/>
        </p:nvPicPr>
        <p:blipFill>
          <a:blip r:embed="rId4" cstate="print"/>
          <a:stretch>
            <a:fillRect/>
          </a:stretch>
        </p:blipFill>
        <p:spPr bwMode="auto">
          <a:xfrm>
            <a:off x="5096096" y="280164"/>
            <a:ext cx="2322170" cy="1050782"/>
          </a:xfrm>
          <a:prstGeom prst="rect">
            <a:avLst/>
          </a:prstGeom>
          <a:noFill/>
        </p:spPr>
      </p:pic>
      <p:sp>
        <p:nvSpPr>
          <p:cNvPr id="1050" name="Freeform 71">
            <a:extLst>
              <a:ext uri="{FF2B5EF4-FFF2-40B4-BE49-F238E27FC236}">
                <a16:creationId xmlns:a16="http://schemas.microsoft.com/office/drawing/2014/main" id="{B2A37BC1-02C0-4D97-8BEC-5BECAD9A3B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8682" y="2779049"/>
            <a:ext cx="3560779" cy="4078951"/>
          </a:xfrm>
          <a:custGeom>
            <a:avLst/>
            <a:gdLst>
              <a:gd name="connsiteX0" fmla="*/ 2538398 w 3711057"/>
              <a:gd name="connsiteY0" fmla="*/ 0 h 4251098"/>
              <a:gd name="connsiteX1" fmla="*/ 3526457 w 3711057"/>
              <a:gd name="connsiteY1" fmla="*/ 199480 h 4251098"/>
              <a:gd name="connsiteX2" fmla="*/ 3711057 w 3711057"/>
              <a:gd name="connsiteY2" fmla="*/ 288406 h 4251098"/>
              <a:gd name="connsiteX3" fmla="*/ 3711057 w 3711057"/>
              <a:gd name="connsiteY3" fmla="*/ 4251098 h 4251098"/>
              <a:gd name="connsiteX4" fmla="*/ 668754 w 3711057"/>
              <a:gd name="connsiteY4" fmla="*/ 4251098 h 4251098"/>
              <a:gd name="connsiteX5" fmla="*/ 579647 w 3711057"/>
              <a:gd name="connsiteY5" fmla="*/ 4153055 h 4251098"/>
              <a:gd name="connsiteX6" fmla="*/ 0 w 3711057"/>
              <a:gd name="connsiteY6" fmla="*/ 2538398 h 4251098"/>
              <a:gd name="connsiteX7" fmla="*/ 2538398 w 3711057"/>
              <a:gd name="connsiteY7" fmla="*/ 0 h 4251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11057" h="4251098">
                <a:moveTo>
                  <a:pt x="2538398" y="0"/>
                </a:moveTo>
                <a:cubicBezTo>
                  <a:pt x="2888878" y="0"/>
                  <a:pt x="3222768" y="71030"/>
                  <a:pt x="3526457" y="199480"/>
                </a:cubicBezTo>
                <a:lnTo>
                  <a:pt x="3711057" y="288406"/>
                </a:lnTo>
                <a:lnTo>
                  <a:pt x="3711057" y="4251098"/>
                </a:lnTo>
                <a:lnTo>
                  <a:pt x="668754" y="4251098"/>
                </a:lnTo>
                <a:lnTo>
                  <a:pt x="579647" y="4153055"/>
                </a:lnTo>
                <a:cubicBezTo>
                  <a:pt x="217529" y="3714270"/>
                  <a:pt x="0" y="3151738"/>
                  <a:pt x="0" y="2538398"/>
                </a:cubicBezTo>
                <a:cubicBezTo>
                  <a:pt x="0" y="1136479"/>
                  <a:pt x="1136479" y="0"/>
                  <a:pt x="2538398"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p>
        </p:txBody>
      </p:sp>
      <p:pic>
        <p:nvPicPr>
          <p:cNvPr id="1039" name="Picture 15" descr="The Academy of Woodlands"/>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6465706" y="3656830"/>
            <a:ext cx="2407048" cy="2909619"/>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9888278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4" name="Rectangle 1043">
            <a:extLst>
              <a:ext uri="{FF2B5EF4-FFF2-40B4-BE49-F238E27FC236}">
                <a16:creationId xmlns:a16="http://schemas.microsoft.com/office/drawing/2014/main" id="{1D63188B-C92D-4606-95DB-0601ED0ECB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46" name="Rectangle 1045">
            <a:extLst>
              <a:ext uri="{FF2B5EF4-FFF2-40B4-BE49-F238E27FC236}">
                <a16:creationId xmlns:a16="http://schemas.microsoft.com/office/drawing/2014/main" id="{2927A7B7-1B6D-432E-B2C4-E71C6C361C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 name="Freeform: Shape 1047">
            <a:extLst>
              <a:ext uri="{FF2B5EF4-FFF2-40B4-BE49-F238E27FC236}">
                <a16:creationId xmlns:a16="http://schemas.microsoft.com/office/drawing/2014/main" id="{E27DBEE0-99A4-4464-9371-C89D97E7A9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4000" cy="6858000"/>
          </a:xfrm>
          <a:custGeom>
            <a:avLst/>
            <a:gdLst>
              <a:gd name="connsiteX0" fmla="*/ 0 w 12192000"/>
              <a:gd name="connsiteY0" fmla="*/ 0 h 6858000"/>
              <a:gd name="connsiteX1" fmla="*/ 7136182 w 12192000"/>
              <a:gd name="connsiteY1" fmla="*/ 0 h 6858000"/>
              <a:gd name="connsiteX2" fmla="*/ 7136182 w 12192000"/>
              <a:gd name="connsiteY2" fmla="*/ 335 h 6858000"/>
              <a:gd name="connsiteX3" fmla="*/ 7215619 w 12192000"/>
              <a:gd name="connsiteY3" fmla="*/ 2368586 h 6858000"/>
              <a:gd name="connsiteX4" fmla="*/ 7295436 w 12192000"/>
              <a:gd name="connsiteY4" fmla="*/ 3753611 h 6858000"/>
              <a:gd name="connsiteX5" fmla="*/ 7397299 w 12192000"/>
              <a:gd name="connsiteY5" fmla="*/ 4072305 h 6858000"/>
              <a:gd name="connsiteX6" fmla="*/ 7445569 w 12192000"/>
              <a:gd name="connsiteY6" fmla="*/ 4526719 h 6858000"/>
              <a:gd name="connsiteX7" fmla="*/ 7531468 w 12192000"/>
              <a:gd name="connsiteY7" fmla="*/ 5116854 h 6858000"/>
              <a:gd name="connsiteX8" fmla="*/ 7590760 w 12192000"/>
              <a:gd name="connsiteY8" fmla="*/ 5630249 h 6858000"/>
              <a:gd name="connsiteX9" fmla="*/ 7884185 w 12192000"/>
              <a:gd name="connsiteY9" fmla="*/ 5724081 h 6858000"/>
              <a:gd name="connsiteX10" fmla="*/ 8115655 w 12192000"/>
              <a:gd name="connsiteY10" fmla="*/ 5424488 h 6858000"/>
              <a:gd name="connsiteX11" fmla="*/ 8264267 w 12192000"/>
              <a:gd name="connsiteY11" fmla="*/ 5616845 h 6858000"/>
              <a:gd name="connsiteX12" fmla="*/ 8453928 w 12192000"/>
              <a:gd name="connsiteY12" fmla="*/ 5348754 h 6858000"/>
              <a:gd name="connsiteX13" fmla="*/ 8615844 w 12192000"/>
              <a:gd name="connsiteY13" fmla="*/ 5190580 h 6858000"/>
              <a:gd name="connsiteX14" fmla="*/ 8701363 w 12192000"/>
              <a:gd name="connsiteY14" fmla="*/ 4645684 h 6858000"/>
              <a:gd name="connsiteX15" fmla="*/ 8801704 w 12192000"/>
              <a:gd name="connsiteY15" fmla="*/ 4490862 h 6858000"/>
              <a:gd name="connsiteX16" fmla="*/ 8859097 w 12192000"/>
              <a:gd name="connsiteY16" fmla="*/ 4649036 h 6858000"/>
              <a:gd name="connsiteX17" fmla="*/ 8816528 w 12192000"/>
              <a:gd name="connsiteY17" fmla="*/ 5258608 h 6858000"/>
              <a:gd name="connsiteX18" fmla="*/ 8908507 w 12192000"/>
              <a:gd name="connsiteY18" fmla="*/ 5148354 h 6858000"/>
              <a:gd name="connsiteX19" fmla="*/ 9112612 w 12192000"/>
              <a:gd name="connsiteY19" fmla="*/ 4460032 h 6858000"/>
              <a:gd name="connsiteX20" fmla="*/ 9242220 w 12192000"/>
              <a:gd name="connsiteY20" fmla="*/ 4342071 h 6858000"/>
              <a:gd name="connsiteX21" fmla="*/ 9341422 w 12192000"/>
              <a:gd name="connsiteY21" fmla="*/ 4562911 h 6858000"/>
              <a:gd name="connsiteX22" fmla="*/ 9480152 w 12192000"/>
              <a:gd name="connsiteY22" fmla="*/ 5150031 h 6858000"/>
              <a:gd name="connsiteX23" fmla="*/ 9561110 w 12192000"/>
              <a:gd name="connsiteY23" fmla="*/ 4866524 h 6858000"/>
              <a:gd name="connsiteX24" fmla="*/ 9881520 w 12192000"/>
              <a:gd name="connsiteY24" fmla="*/ 4313922 h 6858000"/>
              <a:gd name="connsiteX25" fmla="*/ 10094366 w 12192000"/>
              <a:gd name="connsiteY25" fmla="*/ 4813241 h 6858000"/>
              <a:gd name="connsiteX26" fmla="*/ 10237276 w 12192000"/>
              <a:gd name="connsiteY26" fmla="*/ 4416132 h 6858000"/>
              <a:gd name="connsiteX27" fmla="*/ 10324315 w 12192000"/>
              <a:gd name="connsiteY27" fmla="*/ 4322299 h 6858000"/>
              <a:gd name="connsiteX28" fmla="*/ 10344080 w 12192000"/>
              <a:gd name="connsiteY28" fmla="*/ 4373907 h 6858000"/>
              <a:gd name="connsiteX29" fmla="*/ 10527280 w 12192000"/>
              <a:gd name="connsiteY29" fmla="*/ 3490211 h 6858000"/>
              <a:gd name="connsiteX30" fmla="*/ 10594174 w 12192000"/>
              <a:gd name="connsiteY30" fmla="*/ 3861183 h 6858000"/>
              <a:gd name="connsiteX31" fmla="*/ 11258180 w 12192000"/>
              <a:gd name="connsiteY31" fmla="*/ 1488576 h 6858000"/>
              <a:gd name="connsiteX32" fmla="*/ 11362322 w 12192000"/>
              <a:gd name="connsiteY32" fmla="*/ 0 h 6858000"/>
              <a:gd name="connsiteX33" fmla="*/ 12192000 w 12192000"/>
              <a:gd name="connsiteY33" fmla="*/ 0 h 6858000"/>
              <a:gd name="connsiteX34" fmla="*/ 12192000 w 12192000"/>
              <a:gd name="connsiteY34" fmla="*/ 6858000 h 6858000"/>
              <a:gd name="connsiteX35" fmla="*/ 0 w 12192000"/>
              <a:gd name="connsiteY3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192000" h="6858000">
                <a:moveTo>
                  <a:pt x="0" y="0"/>
                </a:moveTo>
                <a:lnTo>
                  <a:pt x="7136182" y="0"/>
                </a:lnTo>
                <a:lnTo>
                  <a:pt x="7136182" y="335"/>
                </a:lnTo>
                <a:cubicBezTo>
                  <a:pt x="7149485" y="1194346"/>
                  <a:pt x="7215999" y="2368586"/>
                  <a:pt x="7215619" y="2368586"/>
                </a:cubicBezTo>
                <a:cubicBezTo>
                  <a:pt x="7215999" y="2370261"/>
                  <a:pt x="7261609" y="3524058"/>
                  <a:pt x="7295436" y="3753611"/>
                </a:cubicBezTo>
                <a:cubicBezTo>
                  <a:pt x="7329643" y="3986516"/>
                  <a:pt x="7366892" y="3841746"/>
                  <a:pt x="7397299" y="4072305"/>
                </a:cubicBezTo>
                <a:cubicBezTo>
                  <a:pt x="7410602" y="4226792"/>
                  <a:pt x="7396538" y="4381615"/>
                  <a:pt x="7445569" y="4526719"/>
                </a:cubicBezTo>
                <a:cubicBezTo>
                  <a:pt x="7442148" y="4749905"/>
                  <a:pt x="7507522" y="4896349"/>
                  <a:pt x="7531468" y="5116854"/>
                </a:cubicBezTo>
                <a:cubicBezTo>
                  <a:pt x="7542490" y="5292454"/>
                  <a:pt x="7518165" y="5467049"/>
                  <a:pt x="7590760" y="5630249"/>
                </a:cubicBezTo>
                <a:cubicBezTo>
                  <a:pt x="7648913" y="5755916"/>
                  <a:pt x="7723029" y="5854440"/>
                  <a:pt x="7884185" y="5724081"/>
                </a:cubicBezTo>
                <a:cubicBezTo>
                  <a:pt x="7883045" y="5562555"/>
                  <a:pt x="8152523" y="5586684"/>
                  <a:pt x="8115655" y="5424488"/>
                </a:cubicBezTo>
                <a:cubicBezTo>
                  <a:pt x="8237281" y="5459341"/>
                  <a:pt x="8173428" y="5573280"/>
                  <a:pt x="8264267" y="5616845"/>
                </a:cubicBezTo>
                <a:cubicBezTo>
                  <a:pt x="8342565" y="5535411"/>
                  <a:pt x="8290493" y="5372882"/>
                  <a:pt x="8453928" y="5348754"/>
                </a:cubicBezTo>
                <a:cubicBezTo>
                  <a:pt x="8621165" y="5384611"/>
                  <a:pt x="8603300" y="5278045"/>
                  <a:pt x="8615844" y="5190580"/>
                </a:cubicBezTo>
                <a:cubicBezTo>
                  <a:pt x="8640930" y="4983479"/>
                  <a:pt x="8661074" y="4848093"/>
                  <a:pt x="8701363" y="4645684"/>
                </a:cubicBezTo>
                <a:cubicBezTo>
                  <a:pt x="8712764" y="4595082"/>
                  <a:pt x="8689960" y="4479468"/>
                  <a:pt x="8801704" y="4490862"/>
                </a:cubicBezTo>
                <a:cubicBezTo>
                  <a:pt x="8887983" y="4501920"/>
                  <a:pt x="8855296" y="4593407"/>
                  <a:pt x="8859097" y="4649036"/>
                </a:cubicBezTo>
                <a:cubicBezTo>
                  <a:pt x="8892544" y="4963372"/>
                  <a:pt x="8818808" y="4944941"/>
                  <a:pt x="8816528" y="5258608"/>
                </a:cubicBezTo>
                <a:cubicBezTo>
                  <a:pt x="8816147" y="5271006"/>
                  <a:pt x="8871260" y="5282066"/>
                  <a:pt x="8908507" y="5148354"/>
                </a:cubicBezTo>
                <a:cubicBezTo>
                  <a:pt x="8981484" y="4884620"/>
                  <a:pt x="9068522" y="4676850"/>
                  <a:pt x="9112612" y="4460032"/>
                </a:cubicBezTo>
                <a:cubicBezTo>
                  <a:pt x="9165063" y="4506612"/>
                  <a:pt x="9210294" y="4296495"/>
                  <a:pt x="9242220" y="4342071"/>
                </a:cubicBezTo>
                <a:cubicBezTo>
                  <a:pt x="9257044" y="4418812"/>
                  <a:pt x="9283648" y="4492872"/>
                  <a:pt x="9341422" y="4562911"/>
                </a:cubicBezTo>
                <a:cubicBezTo>
                  <a:pt x="9391213" y="4774703"/>
                  <a:pt x="9336860" y="4972085"/>
                  <a:pt x="9480152" y="5150031"/>
                </a:cubicBezTo>
                <a:cubicBezTo>
                  <a:pt x="9480152" y="5150031"/>
                  <a:pt x="9482432" y="5095407"/>
                  <a:pt x="9561110" y="4866524"/>
                </a:cubicBezTo>
                <a:cubicBezTo>
                  <a:pt x="9624583" y="4682212"/>
                  <a:pt x="9705921" y="4777385"/>
                  <a:pt x="9881520" y="4313922"/>
                </a:cubicBezTo>
                <a:cubicBezTo>
                  <a:pt x="9929790" y="4492202"/>
                  <a:pt x="9821466" y="4720414"/>
                  <a:pt x="10094366" y="4813241"/>
                </a:cubicBezTo>
                <a:cubicBezTo>
                  <a:pt x="10147197" y="4677855"/>
                  <a:pt x="10106528" y="4511974"/>
                  <a:pt x="10237276" y="4416132"/>
                </a:cubicBezTo>
                <a:cubicBezTo>
                  <a:pt x="10275285" y="4388317"/>
                  <a:pt x="10302651" y="4356481"/>
                  <a:pt x="10324315" y="4322299"/>
                </a:cubicBezTo>
                <a:cubicBezTo>
                  <a:pt x="10330777" y="4339726"/>
                  <a:pt x="10337619" y="4357821"/>
                  <a:pt x="10344080" y="4373907"/>
                </a:cubicBezTo>
                <a:cubicBezTo>
                  <a:pt x="10370306" y="4346763"/>
                  <a:pt x="10519678" y="3662796"/>
                  <a:pt x="10527280" y="3490211"/>
                </a:cubicBezTo>
                <a:cubicBezTo>
                  <a:pt x="10565288" y="3612863"/>
                  <a:pt x="10594174" y="3861183"/>
                  <a:pt x="10594174" y="3861183"/>
                </a:cubicBezTo>
                <a:cubicBezTo>
                  <a:pt x="10594174" y="3861183"/>
                  <a:pt x="10758371" y="3809910"/>
                  <a:pt x="11258180" y="1488576"/>
                </a:cubicBezTo>
                <a:cubicBezTo>
                  <a:pt x="11297708" y="1305268"/>
                  <a:pt x="11334195" y="675255"/>
                  <a:pt x="11362322" y="0"/>
                </a:cubicBezTo>
                <a:lnTo>
                  <a:pt x="12192000" y="0"/>
                </a:lnTo>
                <a:lnTo>
                  <a:pt x="12192000" y="6858000"/>
                </a:ln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p:cNvSpPr>
            <a:spLocks noGrp="1"/>
          </p:cNvSpPr>
          <p:nvPr>
            <p:ph type="ctrTitle"/>
          </p:nvPr>
        </p:nvSpPr>
        <p:spPr>
          <a:xfrm>
            <a:off x="5045075" y="-122238"/>
            <a:ext cx="3943350" cy="1620416"/>
          </a:xfrm>
        </p:spPr>
        <p:txBody>
          <a:bodyPr anchor="b">
            <a:normAutofit/>
          </a:bodyPr>
          <a:lstStyle/>
          <a:p>
            <a:r>
              <a:rPr lang="en-GB" b="1" u="sng" dirty="0"/>
              <a:t>New Start and Finish Times</a:t>
            </a:r>
          </a:p>
        </p:txBody>
      </p:sp>
      <p:sp>
        <p:nvSpPr>
          <p:cNvPr id="3" name="Subtitle 2"/>
          <p:cNvSpPr>
            <a:spLocks noGrp="1"/>
          </p:cNvSpPr>
          <p:nvPr>
            <p:ph type="subTitle" idx="1"/>
          </p:nvPr>
        </p:nvSpPr>
        <p:spPr>
          <a:xfrm>
            <a:off x="256564" y="342900"/>
            <a:ext cx="4896544" cy="4464496"/>
          </a:xfrm>
        </p:spPr>
        <p:txBody>
          <a:bodyPr>
            <a:normAutofit lnSpcReduction="10000"/>
          </a:bodyPr>
          <a:lstStyle/>
          <a:p>
            <a:pPr algn="l">
              <a:lnSpc>
                <a:spcPct val="90000"/>
              </a:lnSpc>
            </a:pPr>
            <a:r>
              <a:rPr lang="en-GB" sz="4000" dirty="0">
                <a:solidFill>
                  <a:schemeClr val="tx1"/>
                </a:solidFill>
              </a:rPr>
              <a:t>8:35am – gates and classrooms open. (Registration closes at 8:55am)</a:t>
            </a:r>
          </a:p>
          <a:p>
            <a:pPr algn="l">
              <a:lnSpc>
                <a:spcPct val="90000"/>
              </a:lnSpc>
            </a:pPr>
            <a:r>
              <a:rPr lang="en-GB" sz="4000" dirty="0">
                <a:solidFill>
                  <a:schemeClr val="tx1"/>
                </a:solidFill>
              </a:rPr>
              <a:t>3:10pm – pick up time. </a:t>
            </a:r>
          </a:p>
          <a:p>
            <a:pPr algn="l">
              <a:lnSpc>
                <a:spcPct val="90000"/>
              </a:lnSpc>
            </a:pPr>
            <a:r>
              <a:rPr lang="en-GB" sz="4000" dirty="0">
                <a:solidFill>
                  <a:schemeClr val="tx1"/>
                </a:solidFill>
              </a:rPr>
              <a:t>4:20pm – club finish time. </a:t>
            </a:r>
          </a:p>
        </p:txBody>
      </p:sp>
      <p:pic>
        <p:nvPicPr>
          <p:cNvPr id="1039" name="Picture 15" descr="The Academy of Woodlands"/>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516217" y="2185516"/>
            <a:ext cx="1855118" cy="224245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2794436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4" name="Rectangle 1043">
            <a:extLst>
              <a:ext uri="{FF2B5EF4-FFF2-40B4-BE49-F238E27FC236}">
                <a16:creationId xmlns:a16="http://schemas.microsoft.com/office/drawing/2014/main" id="{1D63188B-C92D-4606-95DB-0601ED0ECB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46" name="Rectangle 1045">
            <a:extLst>
              <a:ext uri="{FF2B5EF4-FFF2-40B4-BE49-F238E27FC236}">
                <a16:creationId xmlns:a16="http://schemas.microsoft.com/office/drawing/2014/main" id="{2927A7B7-1B6D-432E-B2C4-E71C6C361C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 name="Freeform: Shape 1047">
            <a:extLst>
              <a:ext uri="{FF2B5EF4-FFF2-40B4-BE49-F238E27FC236}">
                <a16:creationId xmlns:a16="http://schemas.microsoft.com/office/drawing/2014/main" id="{E27DBEE0-99A4-4464-9371-C89D97E7A9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4000" cy="6858000"/>
          </a:xfrm>
          <a:custGeom>
            <a:avLst/>
            <a:gdLst>
              <a:gd name="connsiteX0" fmla="*/ 0 w 12192000"/>
              <a:gd name="connsiteY0" fmla="*/ 0 h 6858000"/>
              <a:gd name="connsiteX1" fmla="*/ 7136182 w 12192000"/>
              <a:gd name="connsiteY1" fmla="*/ 0 h 6858000"/>
              <a:gd name="connsiteX2" fmla="*/ 7136182 w 12192000"/>
              <a:gd name="connsiteY2" fmla="*/ 335 h 6858000"/>
              <a:gd name="connsiteX3" fmla="*/ 7215619 w 12192000"/>
              <a:gd name="connsiteY3" fmla="*/ 2368586 h 6858000"/>
              <a:gd name="connsiteX4" fmla="*/ 7295436 w 12192000"/>
              <a:gd name="connsiteY4" fmla="*/ 3753611 h 6858000"/>
              <a:gd name="connsiteX5" fmla="*/ 7397299 w 12192000"/>
              <a:gd name="connsiteY5" fmla="*/ 4072305 h 6858000"/>
              <a:gd name="connsiteX6" fmla="*/ 7445569 w 12192000"/>
              <a:gd name="connsiteY6" fmla="*/ 4526719 h 6858000"/>
              <a:gd name="connsiteX7" fmla="*/ 7531468 w 12192000"/>
              <a:gd name="connsiteY7" fmla="*/ 5116854 h 6858000"/>
              <a:gd name="connsiteX8" fmla="*/ 7590760 w 12192000"/>
              <a:gd name="connsiteY8" fmla="*/ 5630249 h 6858000"/>
              <a:gd name="connsiteX9" fmla="*/ 7884185 w 12192000"/>
              <a:gd name="connsiteY9" fmla="*/ 5724081 h 6858000"/>
              <a:gd name="connsiteX10" fmla="*/ 8115655 w 12192000"/>
              <a:gd name="connsiteY10" fmla="*/ 5424488 h 6858000"/>
              <a:gd name="connsiteX11" fmla="*/ 8264267 w 12192000"/>
              <a:gd name="connsiteY11" fmla="*/ 5616845 h 6858000"/>
              <a:gd name="connsiteX12" fmla="*/ 8453928 w 12192000"/>
              <a:gd name="connsiteY12" fmla="*/ 5348754 h 6858000"/>
              <a:gd name="connsiteX13" fmla="*/ 8615844 w 12192000"/>
              <a:gd name="connsiteY13" fmla="*/ 5190580 h 6858000"/>
              <a:gd name="connsiteX14" fmla="*/ 8701363 w 12192000"/>
              <a:gd name="connsiteY14" fmla="*/ 4645684 h 6858000"/>
              <a:gd name="connsiteX15" fmla="*/ 8801704 w 12192000"/>
              <a:gd name="connsiteY15" fmla="*/ 4490862 h 6858000"/>
              <a:gd name="connsiteX16" fmla="*/ 8859097 w 12192000"/>
              <a:gd name="connsiteY16" fmla="*/ 4649036 h 6858000"/>
              <a:gd name="connsiteX17" fmla="*/ 8816528 w 12192000"/>
              <a:gd name="connsiteY17" fmla="*/ 5258608 h 6858000"/>
              <a:gd name="connsiteX18" fmla="*/ 8908507 w 12192000"/>
              <a:gd name="connsiteY18" fmla="*/ 5148354 h 6858000"/>
              <a:gd name="connsiteX19" fmla="*/ 9112612 w 12192000"/>
              <a:gd name="connsiteY19" fmla="*/ 4460032 h 6858000"/>
              <a:gd name="connsiteX20" fmla="*/ 9242220 w 12192000"/>
              <a:gd name="connsiteY20" fmla="*/ 4342071 h 6858000"/>
              <a:gd name="connsiteX21" fmla="*/ 9341422 w 12192000"/>
              <a:gd name="connsiteY21" fmla="*/ 4562911 h 6858000"/>
              <a:gd name="connsiteX22" fmla="*/ 9480152 w 12192000"/>
              <a:gd name="connsiteY22" fmla="*/ 5150031 h 6858000"/>
              <a:gd name="connsiteX23" fmla="*/ 9561110 w 12192000"/>
              <a:gd name="connsiteY23" fmla="*/ 4866524 h 6858000"/>
              <a:gd name="connsiteX24" fmla="*/ 9881520 w 12192000"/>
              <a:gd name="connsiteY24" fmla="*/ 4313922 h 6858000"/>
              <a:gd name="connsiteX25" fmla="*/ 10094366 w 12192000"/>
              <a:gd name="connsiteY25" fmla="*/ 4813241 h 6858000"/>
              <a:gd name="connsiteX26" fmla="*/ 10237276 w 12192000"/>
              <a:gd name="connsiteY26" fmla="*/ 4416132 h 6858000"/>
              <a:gd name="connsiteX27" fmla="*/ 10324315 w 12192000"/>
              <a:gd name="connsiteY27" fmla="*/ 4322299 h 6858000"/>
              <a:gd name="connsiteX28" fmla="*/ 10344080 w 12192000"/>
              <a:gd name="connsiteY28" fmla="*/ 4373907 h 6858000"/>
              <a:gd name="connsiteX29" fmla="*/ 10527280 w 12192000"/>
              <a:gd name="connsiteY29" fmla="*/ 3490211 h 6858000"/>
              <a:gd name="connsiteX30" fmla="*/ 10594174 w 12192000"/>
              <a:gd name="connsiteY30" fmla="*/ 3861183 h 6858000"/>
              <a:gd name="connsiteX31" fmla="*/ 11258180 w 12192000"/>
              <a:gd name="connsiteY31" fmla="*/ 1488576 h 6858000"/>
              <a:gd name="connsiteX32" fmla="*/ 11362322 w 12192000"/>
              <a:gd name="connsiteY32" fmla="*/ 0 h 6858000"/>
              <a:gd name="connsiteX33" fmla="*/ 12192000 w 12192000"/>
              <a:gd name="connsiteY33" fmla="*/ 0 h 6858000"/>
              <a:gd name="connsiteX34" fmla="*/ 12192000 w 12192000"/>
              <a:gd name="connsiteY34" fmla="*/ 6858000 h 6858000"/>
              <a:gd name="connsiteX35" fmla="*/ 0 w 12192000"/>
              <a:gd name="connsiteY3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192000" h="6858000">
                <a:moveTo>
                  <a:pt x="0" y="0"/>
                </a:moveTo>
                <a:lnTo>
                  <a:pt x="7136182" y="0"/>
                </a:lnTo>
                <a:lnTo>
                  <a:pt x="7136182" y="335"/>
                </a:lnTo>
                <a:cubicBezTo>
                  <a:pt x="7149485" y="1194346"/>
                  <a:pt x="7215999" y="2368586"/>
                  <a:pt x="7215619" y="2368586"/>
                </a:cubicBezTo>
                <a:cubicBezTo>
                  <a:pt x="7215999" y="2370261"/>
                  <a:pt x="7261609" y="3524058"/>
                  <a:pt x="7295436" y="3753611"/>
                </a:cubicBezTo>
                <a:cubicBezTo>
                  <a:pt x="7329643" y="3986516"/>
                  <a:pt x="7366892" y="3841746"/>
                  <a:pt x="7397299" y="4072305"/>
                </a:cubicBezTo>
                <a:cubicBezTo>
                  <a:pt x="7410602" y="4226792"/>
                  <a:pt x="7396538" y="4381615"/>
                  <a:pt x="7445569" y="4526719"/>
                </a:cubicBezTo>
                <a:cubicBezTo>
                  <a:pt x="7442148" y="4749905"/>
                  <a:pt x="7507522" y="4896349"/>
                  <a:pt x="7531468" y="5116854"/>
                </a:cubicBezTo>
                <a:cubicBezTo>
                  <a:pt x="7542490" y="5292454"/>
                  <a:pt x="7518165" y="5467049"/>
                  <a:pt x="7590760" y="5630249"/>
                </a:cubicBezTo>
                <a:cubicBezTo>
                  <a:pt x="7648913" y="5755916"/>
                  <a:pt x="7723029" y="5854440"/>
                  <a:pt x="7884185" y="5724081"/>
                </a:cubicBezTo>
                <a:cubicBezTo>
                  <a:pt x="7883045" y="5562555"/>
                  <a:pt x="8152523" y="5586684"/>
                  <a:pt x="8115655" y="5424488"/>
                </a:cubicBezTo>
                <a:cubicBezTo>
                  <a:pt x="8237281" y="5459341"/>
                  <a:pt x="8173428" y="5573280"/>
                  <a:pt x="8264267" y="5616845"/>
                </a:cubicBezTo>
                <a:cubicBezTo>
                  <a:pt x="8342565" y="5535411"/>
                  <a:pt x="8290493" y="5372882"/>
                  <a:pt x="8453928" y="5348754"/>
                </a:cubicBezTo>
                <a:cubicBezTo>
                  <a:pt x="8621165" y="5384611"/>
                  <a:pt x="8603300" y="5278045"/>
                  <a:pt x="8615844" y="5190580"/>
                </a:cubicBezTo>
                <a:cubicBezTo>
                  <a:pt x="8640930" y="4983479"/>
                  <a:pt x="8661074" y="4848093"/>
                  <a:pt x="8701363" y="4645684"/>
                </a:cubicBezTo>
                <a:cubicBezTo>
                  <a:pt x="8712764" y="4595082"/>
                  <a:pt x="8689960" y="4479468"/>
                  <a:pt x="8801704" y="4490862"/>
                </a:cubicBezTo>
                <a:cubicBezTo>
                  <a:pt x="8887983" y="4501920"/>
                  <a:pt x="8855296" y="4593407"/>
                  <a:pt x="8859097" y="4649036"/>
                </a:cubicBezTo>
                <a:cubicBezTo>
                  <a:pt x="8892544" y="4963372"/>
                  <a:pt x="8818808" y="4944941"/>
                  <a:pt x="8816528" y="5258608"/>
                </a:cubicBezTo>
                <a:cubicBezTo>
                  <a:pt x="8816147" y="5271006"/>
                  <a:pt x="8871260" y="5282066"/>
                  <a:pt x="8908507" y="5148354"/>
                </a:cubicBezTo>
                <a:cubicBezTo>
                  <a:pt x="8981484" y="4884620"/>
                  <a:pt x="9068522" y="4676850"/>
                  <a:pt x="9112612" y="4460032"/>
                </a:cubicBezTo>
                <a:cubicBezTo>
                  <a:pt x="9165063" y="4506612"/>
                  <a:pt x="9210294" y="4296495"/>
                  <a:pt x="9242220" y="4342071"/>
                </a:cubicBezTo>
                <a:cubicBezTo>
                  <a:pt x="9257044" y="4418812"/>
                  <a:pt x="9283648" y="4492872"/>
                  <a:pt x="9341422" y="4562911"/>
                </a:cubicBezTo>
                <a:cubicBezTo>
                  <a:pt x="9391213" y="4774703"/>
                  <a:pt x="9336860" y="4972085"/>
                  <a:pt x="9480152" y="5150031"/>
                </a:cubicBezTo>
                <a:cubicBezTo>
                  <a:pt x="9480152" y="5150031"/>
                  <a:pt x="9482432" y="5095407"/>
                  <a:pt x="9561110" y="4866524"/>
                </a:cubicBezTo>
                <a:cubicBezTo>
                  <a:pt x="9624583" y="4682212"/>
                  <a:pt x="9705921" y="4777385"/>
                  <a:pt x="9881520" y="4313922"/>
                </a:cubicBezTo>
                <a:cubicBezTo>
                  <a:pt x="9929790" y="4492202"/>
                  <a:pt x="9821466" y="4720414"/>
                  <a:pt x="10094366" y="4813241"/>
                </a:cubicBezTo>
                <a:cubicBezTo>
                  <a:pt x="10147197" y="4677855"/>
                  <a:pt x="10106528" y="4511974"/>
                  <a:pt x="10237276" y="4416132"/>
                </a:cubicBezTo>
                <a:cubicBezTo>
                  <a:pt x="10275285" y="4388317"/>
                  <a:pt x="10302651" y="4356481"/>
                  <a:pt x="10324315" y="4322299"/>
                </a:cubicBezTo>
                <a:cubicBezTo>
                  <a:pt x="10330777" y="4339726"/>
                  <a:pt x="10337619" y="4357821"/>
                  <a:pt x="10344080" y="4373907"/>
                </a:cubicBezTo>
                <a:cubicBezTo>
                  <a:pt x="10370306" y="4346763"/>
                  <a:pt x="10519678" y="3662796"/>
                  <a:pt x="10527280" y="3490211"/>
                </a:cubicBezTo>
                <a:cubicBezTo>
                  <a:pt x="10565288" y="3612863"/>
                  <a:pt x="10594174" y="3861183"/>
                  <a:pt x="10594174" y="3861183"/>
                </a:cubicBezTo>
                <a:cubicBezTo>
                  <a:pt x="10594174" y="3861183"/>
                  <a:pt x="10758371" y="3809910"/>
                  <a:pt x="11258180" y="1488576"/>
                </a:cubicBezTo>
                <a:cubicBezTo>
                  <a:pt x="11297708" y="1305268"/>
                  <a:pt x="11334195" y="675255"/>
                  <a:pt x="11362322" y="0"/>
                </a:cubicBezTo>
                <a:lnTo>
                  <a:pt x="12192000" y="0"/>
                </a:lnTo>
                <a:lnTo>
                  <a:pt x="12192000" y="6858000"/>
                </a:ln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p:cNvSpPr>
            <a:spLocks noGrp="1"/>
          </p:cNvSpPr>
          <p:nvPr>
            <p:ph type="ctrTitle"/>
          </p:nvPr>
        </p:nvSpPr>
        <p:spPr>
          <a:xfrm>
            <a:off x="1940564" y="115647"/>
            <a:ext cx="5256584" cy="683106"/>
          </a:xfrm>
        </p:spPr>
        <p:txBody>
          <a:bodyPr anchor="b">
            <a:normAutofit fontScale="90000"/>
          </a:bodyPr>
          <a:lstStyle/>
          <a:p>
            <a:r>
              <a:rPr lang="en-GB" b="1" u="sng" dirty="0"/>
              <a:t>Curriculum Overview</a:t>
            </a:r>
          </a:p>
        </p:txBody>
      </p:sp>
      <p:sp>
        <p:nvSpPr>
          <p:cNvPr id="3" name="Subtitle 2"/>
          <p:cNvSpPr>
            <a:spLocks noGrp="1"/>
          </p:cNvSpPr>
          <p:nvPr>
            <p:ph type="subTitle" idx="1"/>
          </p:nvPr>
        </p:nvSpPr>
        <p:spPr>
          <a:xfrm>
            <a:off x="265113" y="1134442"/>
            <a:ext cx="8699375" cy="5418757"/>
          </a:xfrm>
        </p:spPr>
        <p:txBody>
          <a:bodyPr>
            <a:normAutofit fontScale="25000" lnSpcReduction="20000"/>
          </a:bodyPr>
          <a:lstStyle/>
          <a:p>
            <a:pPr algn="l">
              <a:lnSpc>
                <a:spcPct val="90000"/>
              </a:lnSpc>
            </a:pPr>
            <a:r>
              <a:rPr lang="en-GB" sz="13600" b="1" u="sng" dirty="0">
                <a:solidFill>
                  <a:schemeClr val="tx1"/>
                </a:solidFill>
              </a:rPr>
              <a:t>Term 1:</a:t>
            </a:r>
          </a:p>
          <a:p>
            <a:pPr algn="l">
              <a:lnSpc>
                <a:spcPct val="90000"/>
              </a:lnSpc>
            </a:pPr>
            <a:r>
              <a:rPr lang="en-GB" sz="13600" dirty="0">
                <a:solidFill>
                  <a:schemeClr val="tx1"/>
                </a:solidFill>
              </a:rPr>
              <a:t>English – Charlie &amp; The Chocolate Factory</a:t>
            </a:r>
          </a:p>
          <a:p>
            <a:pPr algn="l">
              <a:lnSpc>
                <a:spcPct val="90000"/>
              </a:lnSpc>
            </a:pPr>
            <a:r>
              <a:rPr lang="en-GB" sz="13600" dirty="0">
                <a:solidFill>
                  <a:schemeClr val="tx1"/>
                </a:solidFill>
              </a:rPr>
              <a:t>Maths – Place value and addition and subtraction</a:t>
            </a:r>
          </a:p>
          <a:p>
            <a:pPr algn="l">
              <a:lnSpc>
                <a:spcPct val="90000"/>
              </a:lnSpc>
            </a:pPr>
            <a:r>
              <a:rPr lang="en-GB" sz="13600" dirty="0">
                <a:solidFill>
                  <a:schemeClr val="tx1"/>
                </a:solidFill>
              </a:rPr>
              <a:t>Science – Grouping Living Things</a:t>
            </a:r>
          </a:p>
          <a:p>
            <a:pPr algn="l">
              <a:lnSpc>
                <a:spcPct val="90000"/>
              </a:lnSpc>
            </a:pPr>
            <a:r>
              <a:rPr lang="en-GB" sz="13600" dirty="0">
                <a:solidFill>
                  <a:schemeClr val="tx1"/>
                </a:solidFill>
              </a:rPr>
              <a:t>History – Ancient Greece</a:t>
            </a:r>
          </a:p>
          <a:p>
            <a:pPr algn="l">
              <a:lnSpc>
                <a:spcPct val="90000"/>
              </a:lnSpc>
            </a:pPr>
            <a:r>
              <a:rPr lang="en-GB" sz="13600" dirty="0">
                <a:solidFill>
                  <a:schemeClr val="tx1"/>
                </a:solidFill>
              </a:rPr>
              <a:t>ICT – Coding</a:t>
            </a:r>
          </a:p>
          <a:p>
            <a:pPr algn="l">
              <a:lnSpc>
                <a:spcPct val="90000"/>
              </a:lnSpc>
            </a:pPr>
            <a:r>
              <a:rPr lang="en-GB" sz="13600" dirty="0">
                <a:solidFill>
                  <a:schemeClr val="tx1"/>
                </a:solidFill>
              </a:rPr>
              <a:t>P.E – Basketball and hockey</a:t>
            </a:r>
          </a:p>
          <a:p>
            <a:pPr algn="l">
              <a:lnSpc>
                <a:spcPct val="90000"/>
              </a:lnSpc>
            </a:pPr>
            <a:r>
              <a:rPr lang="en-GB" sz="13600" dirty="0">
                <a:solidFill>
                  <a:schemeClr val="tx1"/>
                </a:solidFill>
              </a:rPr>
              <a:t>PSHE – British values/School Values</a:t>
            </a:r>
          </a:p>
          <a:p>
            <a:pPr algn="l">
              <a:lnSpc>
                <a:spcPct val="90000"/>
              </a:lnSpc>
            </a:pPr>
            <a:r>
              <a:rPr lang="en-GB" sz="13600" dirty="0">
                <a:solidFill>
                  <a:schemeClr val="tx1"/>
                </a:solidFill>
              </a:rPr>
              <a:t>D.T – Rice Crispy cakes</a:t>
            </a:r>
          </a:p>
          <a:p>
            <a:pPr algn="l">
              <a:lnSpc>
                <a:spcPct val="90000"/>
              </a:lnSpc>
            </a:pPr>
            <a:r>
              <a:rPr lang="en-GB" sz="13600" dirty="0">
                <a:solidFill>
                  <a:schemeClr val="tx1"/>
                </a:solidFill>
              </a:rPr>
              <a:t>Spanish – Introducing and describing yourself.</a:t>
            </a:r>
          </a:p>
          <a:p>
            <a:pPr algn="l">
              <a:lnSpc>
                <a:spcPct val="90000"/>
              </a:lnSpc>
            </a:pPr>
            <a:endParaRPr lang="en-GB" sz="4000" dirty="0">
              <a:solidFill>
                <a:schemeClr val="tx1"/>
              </a:solidFill>
            </a:endParaRPr>
          </a:p>
          <a:p>
            <a:pPr algn="l">
              <a:lnSpc>
                <a:spcPct val="90000"/>
              </a:lnSpc>
            </a:pPr>
            <a:endParaRPr lang="en-GB" sz="4000" dirty="0">
              <a:solidFill>
                <a:schemeClr val="tx1"/>
              </a:solidFill>
            </a:endParaRPr>
          </a:p>
        </p:txBody>
      </p:sp>
      <p:pic>
        <p:nvPicPr>
          <p:cNvPr id="1039" name="Picture 15" descr="The Academy of Woodlands"/>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44487" y="30163"/>
            <a:ext cx="913541" cy="110428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9748561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4" name="Rectangle 1043">
            <a:extLst>
              <a:ext uri="{FF2B5EF4-FFF2-40B4-BE49-F238E27FC236}">
                <a16:creationId xmlns:a16="http://schemas.microsoft.com/office/drawing/2014/main" id="{1D63188B-C92D-4606-95DB-0601ED0ECB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46" name="Rectangle 1045">
            <a:extLst>
              <a:ext uri="{FF2B5EF4-FFF2-40B4-BE49-F238E27FC236}">
                <a16:creationId xmlns:a16="http://schemas.microsoft.com/office/drawing/2014/main" id="{2927A7B7-1B6D-432E-B2C4-E71C6C361C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 name="Freeform: Shape 1047">
            <a:extLst>
              <a:ext uri="{FF2B5EF4-FFF2-40B4-BE49-F238E27FC236}">
                <a16:creationId xmlns:a16="http://schemas.microsoft.com/office/drawing/2014/main" id="{E27DBEE0-99A4-4464-9371-C89D97E7A9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4000" cy="6858000"/>
          </a:xfrm>
          <a:custGeom>
            <a:avLst/>
            <a:gdLst>
              <a:gd name="connsiteX0" fmla="*/ 0 w 12192000"/>
              <a:gd name="connsiteY0" fmla="*/ 0 h 6858000"/>
              <a:gd name="connsiteX1" fmla="*/ 7136182 w 12192000"/>
              <a:gd name="connsiteY1" fmla="*/ 0 h 6858000"/>
              <a:gd name="connsiteX2" fmla="*/ 7136182 w 12192000"/>
              <a:gd name="connsiteY2" fmla="*/ 335 h 6858000"/>
              <a:gd name="connsiteX3" fmla="*/ 7215619 w 12192000"/>
              <a:gd name="connsiteY3" fmla="*/ 2368586 h 6858000"/>
              <a:gd name="connsiteX4" fmla="*/ 7295436 w 12192000"/>
              <a:gd name="connsiteY4" fmla="*/ 3753611 h 6858000"/>
              <a:gd name="connsiteX5" fmla="*/ 7397299 w 12192000"/>
              <a:gd name="connsiteY5" fmla="*/ 4072305 h 6858000"/>
              <a:gd name="connsiteX6" fmla="*/ 7445569 w 12192000"/>
              <a:gd name="connsiteY6" fmla="*/ 4526719 h 6858000"/>
              <a:gd name="connsiteX7" fmla="*/ 7531468 w 12192000"/>
              <a:gd name="connsiteY7" fmla="*/ 5116854 h 6858000"/>
              <a:gd name="connsiteX8" fmla="*/ 7590760 w 12192000"/>
              <a:gd name="connsiteY8" fmla="*/ 5630249 h 6858000"/>
              <a:gd name="connsiteX9" fmla="*/ 7884185 w 12192000"/>
              <a:gd name="connsiteY9" fmla="*/ 5724081 h 6858000"/>
              <a:gd name="connsiteX10" fmla="*/ 8115655 w 12192000"/>
              <a:gd name="connsiteY10" fmla="*/ 5424488 h 6858000"/>
              <a:gd name="connsiteX11" fmla="*/ 8264267 w 12192000"/>
              <a:gd name="connsiteY11" fmla="*/ 5616845 h 6858000"/>
              <a:gd name="connsiteX12" fmla="*/ 8453928 w 12192000"/>
              <a:gd name="connsiteY12" fmla="*/ 5348754 h 6858000"/>
              <a:gd name="connsiteX13" fmla="*/ 8615844 w 12192000"/>
              <a:gd name="connsiteY13" fmla="*/ 5190580 h 6858000"/>
              <a:gd name="connsiteX14" fmla="*/ 8701363 w 12192000"/>
              <a:gd name="connsiteY14" fmla="*/ 4645684 h 6858000"/>
              <a:gd name="connsiteX15" fmla="*/ 8801704 w 12192000"/>
              <a:gd name="connsiteY15" fmla="*/ 4490862 h 6858000"/>
              <a:gd name="connsiteX16" fmla="*/ 8859097 w 12192000"/>
              <a:gd name="connsiteY16" fmla="*/ 4649036 h 6858000"/>
              <a:gd name="connsiteX17" fmla="*/ 8816528 w 12192000"/>
              <a:gd name="connsiteY17" fmla="*/ 5258608 h 6858000"/>
              <a:gd name="connsiteX18" fmla="*/ 8908507 w 12192000"/>
              <a:gd name="connsiteY18" fmla="*/ 5148354 h 6858000"/>
              <a:gd name="connsiteX19" fmla="*/ 9112612 w 12192000"/>
              <a:gd name="connsiteY19" fmla="*/ 4460032 h 6858000"/>
              <a:gd name="connsiteX20" fmla="*/ 9242220 w 12192000"/>
              <a:gd name="connsiteY20" fmla="*/ 4342071 h 6858000"/>
              <a:gd name="connsiteX21" fmla="*/ 9341422 w 12192000"/>
              <a:gd name="connsiteY21" fmla="*/ 4562911 h 6858000"/>
              <a:gd name="connsiteX22" fmla="*/ 9480152 w 12192000"/>
              <a:gd name="connsiteY22" fmla="*/ 5150031 h 6858000"/>
              <a:gd name="connsiteX23" fmla="*/ 9561110 w 12192000"/>
              <a:gd name="connsiteY23" fmla="*/ 4866524 h 6858000"/>
              <a:gd name="connsiteX24" fmla="*/ 9881520 w 12192000"/>
              <a:gd name="connsiteY24" fmla="*/ 4313922 h 6858000"/>
              <a:gd name="connsiteX25" fmla="*/ 10094366 w 12192000"/>
              <a:gd name="connsiteY25" fmla="*/ 4813241 h 6858000"/>
              <a:gd name="connsiteX26" fmla="*/ 10237276 w 12192000"/>
              <a:gd name="connsiteY26" fmla="*/ 4416132 h 6858000"/>
              <a:gd name="connsiteX27" fmla="*/ 10324315 w 12192000"/>
              <a:gd name="connsiteY27" fmla="*/ 4322299 h 6858000"/>
              <a:gd name="connsiteX28" fmla="*/ 10344080 w 12192000"/>
              <a:gd name="connsiteY28" fmla="*/ 4373907 h 6858000"/>
              <a:gd name="connsiteX29" fmla="*/ 10527280 w 12192000"/>
              <a:gd name="connsiteY29" fmla="*/ 3490211 h 6858000"/>
              <a:gd name="connsiteX30" fmla="*/ 10594174 w 12192000"/>
              <a:gd name="connsiteY30" fmla="*/ 3861183 h 6858000"/>
              <a:gd name="connsiteX31" fmla="*/ 11258180 w 12192000"/>
              <a:gd name="connsiteY31" fmla="*/ 1488576 h 6858000"/>
              <a:gd name="connsiteX32" fmla="*/ 11362322 w 12192000"/>
              <a:gd name="connsiteY32" fmla="*/ 0 h 6858000"/>
              <a:gd name="connsiteX33" fmla="*/ 12192000 w 12192000"/>
              <a:gd name="connsiteY33" fmla="*/ 0 h 6858000"/>
              <a:gd name="connsiteX34" fmla="*/ 12192000 w 12192000"/>
              <a:gd name="connsiteY34" fmla="*/ 6858000 h 6858000"/>
              <a:gd name="connsiteX35" fmla="*/ 0 w 12192000"/>
              <a:gd name="connsiteY3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192000" h="6858000">
                <a:moveTo>
                  <a:pt x="0" y="0"/>
                </a:moveTo>
                <a:lnTo>
                  <a:pt x="7136182" y="0"/>
                </a:lnTo>
                <a:lnTo>
                  <a:pt x="7136182" y="335"/>
                </a:lnTo>
                <a:cubicBezTo>
                  <a:pt x="7149485" y="1194346"/>
                  <a:pt x="7215999" y="2368586"/>
                  <a:pt x="7215619" y="2368586"/>
                </a:cubicBezTo>
                <a:cubicBezTo>
                  <a:pt x="7215999" y="2370261"/>
                  <a:pt x="7261609" y="3524058"/>
                  <a:pt x="7295436" y="3753611"/>
                </a:cubicBezTo>
                <a:cubicBezTo>
                  <a:pt x="7329643" y="3986516"/>
                  <a:pt x="7366892" y="3841746"/>
                  <a:pt x="7397299" y="4072305"/>
                </a:cubicBezTo>
                <a:cubicBezTo>
                  <a:pt x="7410602" y="4226792"/>
                  <a:pt x="7396538" y="4381615"/>
                  <a:pt x="7445569" y="4526719"/>
                </a:cubicBezTo>
                <a:cubicBezTo>
                  <a:pt x="7442148" y="4749905"/>
                  <a:pt x="7507522" y="4896349"/>
                  <a:pt x="7531468" y="5116854"/>
                </a:cubicBezTo>
                <a:cubicBezTo>
                  <a:pt x="7542490" y="5292454"/>
                  <a:pt x="7518165" y="5467049"/>
                  <a:pt x="7590760" y="5630249"/>
                </a:cubicBezTo>
                <a:cubicBezTo>
                  <a:pt x="7648913" y="5755916"/>
                  <a:pt x="7723029" y="5854440"/>
                  <a:pt x="7884185" y="5724081"/>
                </a:cubicBezTo>
                <a:cubicBezTo>
                  <a:pt x="7883045" y="5562555"/>
                  <a:pt x="8152523" y="5586684"/>
                  <a:pt x="8115655" y="5424488"/>
                </a:cubicBezTo>
                <a:cubicBezTo>
                  <a:pt x="8237281" y="5459341"/>
                  <a:pt x="8173428" y="5573280"/>
                  <a:pt x="8264267" y="5616845"/>
                </a:cubicBezTo>
                <a:cubicBezTo>
                  <a:pt x="8342565" y="5535411"/>
                  <a:pt x="8290493" y="5372882"/>
                  <a:pt x="8453928" y="5348754"/>
                </a:cubicBezTo>
                <a:cubicBezTo>
                  <a:pt x="8621165" y="5384611"/>
                  <a:pt x="8603300" y="5278045"/>
                  <a:pt x="8615844" y="5190580"/>
                </a:cubicBezTo>
                <a:cubicBezTo>
                  <a:pt x="8640930" y="4983479"/>
                  <a:pt x="8661074" y="4848093"/>
                  <a:pt x="8701363" y="4645684"/>
                </a:cubicBezTo>
                <a:cubicBezTo>
                  <a:pt x="8712764" y="4595082"/>
                  <a:pt x="8689960" y="4479468"/>
                  <a:pt x="8801704" y="4490862"/>
                </a:cubicBezTo>
                <a:cubicBezTo>
                  <a:pt x="8887983" y="4501920"/>
                  <a:pt x="8855296" y="4593407"/>
                  <a:pt x="8859097" y="4649036"/>
                </a:cubicBezTo>
                <a:cubicBezTo>
                  <a:pt x="8892544" y="4963372"/>
                  <a:pt x="8818808" y="4944941"/>
                  <a:pt x="8816528" y="5258608"/>
                </a:cubicBezTo>
                <a:cubicBezTo>
                  <a:pt x="8816147" y="5271006"/>
                  <a:pt x="8871260" y="5282066"/>
                  <a:pt x="8908507" y="5148354"/>
                </a:cubicBezTo>
                <a:cubicBezTo>
                  <a:pt x="8981484" y="4884620"/>
                  <a:pt x="9068522" y="4676850"/>
                  <a:pt x="9112612" y="4460032"/>
                </a:cubicBezTo>
                <a:cubicBezTo>
                  <a:pt x="9165063" y="4506612"/>
                  <a:pt x="9210294" y="4296495"/>
                  <a:pt x="9242220" y="4342071"/>
                </a:cubicBezTo>
                <a:cubicBezTo>
                  <a:pt x="9257044" y="4418812"/>
                  <a:pt x="9283648" y="4492872"/>
                  <a:pt x="9341422" y="4562911"/>
                </a:cubicBezTo>
                <a:cubicBezTo>
                  <a:pt x="9391213" y="4774703"/>
                  <a:pt x="9336860" y="4972085"/>
                  <a:pt x="9480152" y="5150031"/>
                </a:cubicBezTo>
                <a:cubicBezTo>
                  <a:pt x="9480152" y="5150031"/>
                  <a:pt x="9482432" y="5095407"/>
                  <a:pt x="9561110" y="4866524"/>
                </a:cubicBezTo>
                <a:cubicBezTo>
                  <a:pt x="9624583" y="4682212"/>
                  <a:pt x="9705921" y="4777385"/>
                  <a:pt x="9881520" y="4313922"/>
                </a:cubicBezTo>
                <a:cubicBezTo>
                  <a:pt x="9929790" y="4492202"/>
                  <a:pt x="9821466" y="4720414"/>
                  <a:pt x="10094366" y="4813241"/>
                </a:cubicBezTo>
                <a:cubicBezTo>
                  <a:pt x="10147197" y="4677855"/>
                  <a:pt x="10106528" y="4511974"/>
                  <a:pt x="10237276" y="4416132"/>
                </a:cubicBezTo>
                <a:cubicBezTo>
                  <a:pt x="10275285" y="4388317"/>
                  <a:pt x="10302651" y="4356481"/>
                  <a:pt x="10324315" y="4322299"/>
                </a:cubicBezTo>
                <a:cubicBezTo>
                  <a:pt x="10330777" y="4339726"/>
                  <a:pt x="10337619" y="4357821"/>
                  <a:pt x="10344080" y="4373907"/>
                </a:cubicBezTo>
                <a:cubicBezTo>
                  <a:pt x="10370306" y="4346763"/>
                  <a:pt x="10519678" y="3662796"/>
                  <a:pt x="10527280" y="3490211"/>
                </a:cubicBezTo>
                <a:cubicBezTo>
                  <a:pt x="10565288" y="3612863"/>
                  <a:pt x="10594174" y="3861183"/>
                  <a:pt x="10594174" y="3861183"/>
                </a:cubicBezTo>
                <a:cubicBezTo>
                  <a:pt x="10594174" y="3861183"/>
                  <a:pt x="10758371" y="3809910"/>
                  <a:pt x="11258180" y="1488576"/>
                </a:cubicBezTo>
                <a:cubicBezTo>
                  <a:pt x="11297708" y="1305268"/>
                  <a:pt x="11334195" y="675255"/>
                  <a:pt x="11362322" y="0"/>
                </a:cubicBezTo>
                <a:lnTo>
                  <a:pt x="12192000" y="0"/>
                </a:lnTo>
                <a:lnTo>
                  <a:pt x="12192000" y="6858000"/>
                </a:ln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p:cNvSpPr>
            <a:spLocks noGrp="1"/>
          </p:cNvSpPr>
          <p:nvPr>
            <p:ph type="ctrTitle"/>
          </p:nvPr>
        </p:nvSpPr>
        <p:spPr>
          <a:xfrm>
            <a:off x="1940564" y="115647"/>
            <a:ext cx="5256584" cy="683106"/>
          </a:xfrm>
        </p:spPr>
        <p:txBody>
          <a:bodyPr anchor="b">
            <a:normAutofit fontScale="90000"/>
          </a:bodyPr>
          <a:lstStyle/>
          <a:p>
            <a:r>
              <a:rPr lang="en-GB" b="1" u="sng" dirty="0"/>
              <a:t>Curriculum Overview</a:t>
            </a:r>
          </a:p>
        </p:txBody>
      </p:sp>
      <p:sp>
        <p:nvSpPr>
          <p:cNvPr id="3" name="Subtitle 2"/>
          <p:cNvSpPr>
            <a:spLocks noGrp="1"/>
          </p:cNvSpPr>
          <p:nvPr>
            <p:ph type="subTitle" idx="1"/>
          </p:nvPr>
        </p:nvSpPr>
        <p:spPr>
          <a:xfrm>
            <a:off x="265113" y="1134442"/>
            <a:ext cx="8699375" cy="5418757"/>
          </a:xfrm>
        </p:spPr>
        <p:txBody>
          <a:bodyPr>
            <a:normAutofit fontScale="32500" lnSpcReduction="20000"/>
          </a:bodyPr>
          <a:lstStyle/>
          <a:p>
            <a:pPr algn="l">
              <a:lnSpc>
                <a:spcPct val="90000"/>
              </a:lnSpc>
            </a:pPr>
            <a:r>
              <a:rPr lang="en-GB" sz="10500" b="1" u="sng" dirty="0">
                <a:solidFill>
                  <a:schemeClr val="tx1"/>
                </a:solidFill>
              </a:rPr>
              <a:t>Term 2:</a:t>
            </a:r>
          </a:p>
          <a:p>
            <a:pPr algn="l">
              <a:lnSpc>
                <a:spcPct val="90000"/>
              </a:lnSpc>
            </a:pPr>
            <a:r>
              <a:rPr lang="en-GB" sz="10500" dirty="0">
                <a:solidFill>
                  <a:schemeClr val="tx1"/>
                </a:solidFill>
              </a:rPr>
              <a:t>English – Leo and the Gorgons Curse</a:t>
            </a:r>
          </a:p>
          <a:p>
            <a:pPr algn="l">
              <a:lnSpc>
                <a:spcPct val="90000"/>
              </a:lnSpc>
            </a:pPr>
            <a:r>
              <a:rPr lang="en-GB" sz="10500" dirty="0">
                <a:solidFill>
                  <a:schemeClr val="tx1"/>
                </a:solidFill>
              </a:rPr>
              <a:t>Maths –Area and Multiplication and Division</a:t>
            </a:r>
          </a:p>
          <a:p>
            <a:pPr algn="l">
              <a:lnSpc>
                <a:spcPct val="90000"/>
              </a:lnSpc>
            </a:pPr>
            <a:r>
              <a:rPr lang="en-GB" sz="10500" dirty="0">
                <a:solidFill>
                  <a:schemeClr val="tx1"/>
                </a:solidFill>
              </a:rPr>
              <a:t>Science – States of Matter</a:t>
            </a:r>
          </a:p>
          <a:p>
            <a:pPr algn="l">
              <a:lnSpc>
                <a:spcPct val="90000"/>
              </a:lnSpc>
            </a:pPr>
            <a:r>
              <a:rPr lang="en-GB" sz="10500" dirty="0">
                <a:solidFill>
                  <a:schemeClr val="tx1"/>
                </a:solidFill>
              </a:rPr>
              <a:t>History – Ancient Greece</a:t>
            </a:r>
          </a:p>
          <a:p>
            <a:pPr algn="l">
              <a:lnSpc>
                <a:spcPct val="90000"/>
              </a:lnSpc>
            </a:pPr>
            <a:r>
              <a:rPr lang="en-GB" sz="10500" dirty="0">
                <a:solidFill>
                  <a:schemeClr val="tx1"/>
                </a:solidFill>
              </a:rPr>
              <a:t>ICT – Hardware Investigators and Making Music</a:t>
            </a:r>
          </a:p>
          <a:p>
            <a:pPr algn="l">
              <a:lnSpc>
                <a:spcPct val="90000"/>
              </a:lnSpc>
            </a:pPr>
            <a:r>
              <a:rPr lang="en-GB" sz="10500" dirty="0">
                <a:solidFill>
                  <a:schemeClr val="tx1"/>
                </a:solidFill>
              </a:rPr>
              <a:t>P.E – Badminton and indoor athletics</a:t>
            </a:r>
          </a:p>
          <a:p>
            <a:pPr algn="l">
              <a:lnSpc>
                <a:spcPct val="90000"/>
              </a:lnSpc>
            </a:pPr>
            <a:r>
              <a:rPr lang="en-GB" sz="10500" dirty="0">
                <a:solidFill>
                  <a:schemeClr val="tx1"/>
                </a:solidFill>
              </a:rPr>
              <a:t>R.E – Christianity</a:t>
            </a:r>
          </a:p>
          <a:p>
            <a:pPr algn="l">
              <a:lnSpc>
                <a:spcPct val="90000"/>
              </a:lnSpc>
            </a:pPr>
            <a:r>
              <a:rPr lang="en-GB" sz="10500" dirty="0">
                <a:solidFill>
                  <a:schemeClr val="tx1"/>
                </a:solidFill>
              </a:rPr>
              <a:t>PSHE – Keeping safe</a:t>
            </a:r>
          </a:p>
          <a:p>
            <a:pPr algn="l">
              <a:lnSpc>
                <a:spcPct val="90000"/>
              </a:lnSpc>
            </a:pPr>
            <a:r>
              <a:rPr lang="en-GB" sz="10500" dirty="0">
                <a:solidFill>
                  <a:schemeClr val="tx1"/>
                </a:solidFill>
              </a:rPr>
              <a:t>Art – Greek mythological creatures self portrait</a:t>
            </a:r>
          </a:p>
          <a:p>
            <a:pPr algn="l">
              <a:lnSpc>
                <a:spcPct val="90000"/>
              </a:lnSpc>
            </a:pPr>
            <a:r>
              <a:rPr lang="en-GB" sz="10500" dirty="0">
                <a:solidFill>
                  <a:schemeClr val="tx1"/>
                </a:solidFill>
              </a:rPr>
              <a:t>Spanish – Nationality and language</a:t>
            </a:r>
          </a:p>
          <a:p>
            <a:pPr algn="l">
              <a:lnSpc>
                <a:spcPct val="90000"/>
              </a:lnSpc>
            </a:pPr>
            <a:endParaRPr lang="en-GB" sz="4000" dirty="0">
              <a:solidFill>
                <a:schemeClr val="tx1"/>
              </a:solidFill>
            </a:endParaRPr>
          </a:p>
        </p:txBody>
      </p:sp>
      <p:pic>
        <p:nvPicPr>
          <p:cNvPr id="1039" name="Picture 15" descr="The Academy of Woodlands"/>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44487" y="30163"/>
            <a:ext cx="913541" cy="110428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5284259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4" name="Rectangle 1043">
            <a:extLst>
              <a:ext uri="{FF2B5EF4-FFF2-40B4-BE49-F238E27FC236}">
                <a16:creationId xmlns:a16="http://schemas.microsoft.com/office/drawing/2014/main" id="{1D63188B-C92D-4606-95DB-0601ED0ECB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46" name="Rectangle 1045">
            <a:extLst>
              <a:ext uri="{FF2B5EF4-FFF2-40B4-BE49-F238E27FC236}">
                <a16:creationId xmlns:a16="http://schemas.microsoft.com/office/drawing/2014/main" id="{2927A7B7-1B6D-432E-B2C4-E71C6C361C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 name="Freeform: Shape 1047">
            <a:extLst>
              <a:ext uri="{FF2B5EF4-FFF2-40B4-BE49-F238E27FC236}">
                <a16:creationId xmlns:a16="http://schemas.microsoft.com/office/drawing/2014/main" id="{E27DBEE0-99A4-4464-9371-C89D97E7A9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4000" cy="6858000"/>
          </a:xfrm>
          <a:custGeom>
            <a:avLst/>
            <a:gdLst>
              <a:gd name="connsiteX0" fmla="*/ 0 w 12192000"/>
              <a:gd name="connsiteY0" fmla="*/ 0 h 6858000"/>
              <a:gd name="connsiteX1" fmla="*/ 7136182 w 12192000"/>
              <a:gd name="connsiteY1" fmla="*/ 0 h 6858000"/>
              <a:gd name="connsiteX2" fmla="*/ 7136182 w 12192000"/>
              <a:gd name="connsiteY2" fmla="*/ 335 h 6858000"/>
              <a:gd name="connsiteX3" fmla="*/ 7215619 w 12192000"/>
              <a:gd name="connsiteY3" fmla="*/ 2368586 h 6858000"/>
              <a:gd name="connsiteX4" fmla="*/ 7295436 w 12192000"/>
              <a:gd name="connsiteY4" fmla="*/ 3753611 h 6858000"/>
              <a:gd name="connsiteX5" fmla="*/ 7397299 w 12192000"/>
              <a:gd name="connsiteY5" fmla="*/ 4072305 h 6858000"/>
              <a:gd name="connsiteX6" fmla="*/ 7445569 w 12192000"/>
              <a:gd name="connsiteY6" fmla="*/ 4526719 h 6858000"/>
              <a:gd name="connsiteX7" fmla="*/ 7531468 w 12192000"/>
              <a:gd name="connsiteY7" fmla="*/ 5116854 h 6858000"/>
              <a:gd name="connsiteX8" fmla="*/ 7590760 w 12192000"/>
              <a:gd name="connsiteY8" fmla="*/ 5630249 h 6858000"/>
              <a:gd name="connsiteX9" fmla="*/ 7884185 w 12192000"/>
              <a:gd name="connsiteY9" fmla="*/ 5724081 h 6858000"/>
              <a:gd name="connsiteX10" fmla="*/ 8115655 w 12192000"/>
              <a:gd name="connsiteY10" fmla="*/ 5424488 h 6858000"/>
              <a:gd name="connsiteX11" fmla="*/ 8264267 w 12192000"/>
              <a:gd name="connsiteY11" fmla="*/ 5616845 h 6858000"/>
              <a:gd name="connsiteX12" fmla="*/ 8453928 w 12192000"/>
              <a:gd name="connsiteY12" fmla="*/ 5348754 h 6858000"/>
              <a:gd name="connsiteX13" fmla="*/ 8615844 w 12192000"/>
              <a:gd name="connsiteY13" fmla="*/ 5190580 h 6858000"/>
              <a:gd name="connsiteX14" fmla="*/ 8701363 w 12192000"/>
              <a:gd name="connsiteY14" fmla="*/ 4645684 h 6858000"/>
              <a:gd name="connsiteX15" fmla="*/ 8801704 w 12192000"/>
              <a:gd name="connsiteY15" fmla="*/ 4490862 h 6858000"/>
              <a:gd name="connsiteX16" fmla="*/ 8859097 w 12192000"/>
              <a:gd name="connsiteY16" fmla="*/ 4649036 h 6858000"/>
              <a:gd name="connsiteX17" fmla="*/ 8816528 w 12192000"/>
              <a:gd name="connsiteY17" fmla="*/ 5258608 h 6858000"/>
              <a:gd name="connsiteX18" fmla="*/ 8908507 w 12192000"/>
              <a:gd name="connsiteY18" fmla="*/ 5148354 h 6858000"/>
              <a:gd name="connsiteX19" fmla="*/ 9112612 w 12192000"/>
              <a:gd name="connsiteY19" fmla="*/ 4460032 h 6858000"/>
              <a:gd name="connsiteX20" fmla="*/ 9242220 w 12192000"/>
              <a:gd name="connsiteY20" fmla="*/ 4342071 h 6858000"/>
              <a:gd name="connsiteX21" fmla="*/ 9341422 w 12192000"/>
              <a:gd name="connsiteY21" fmla="*/ 4562911 h 6858000"/>
              <a:gd name="connsiteX22" fmla="*/ 9480152 w 12192000"/>
              <a:gd name="connsiteY22" fmla="*/ 5150031 h 6858000"/>
              <a:gd name="connsiteX23" fmla="*/ 9561110 w 12192000"/>
              <a:gd name="connsiteY23" fmla="*/ 4866524 h 6858000"/>
              <a:gd name="connsiteX24" fmla="*/ 9881520 w 12192000"/>
              <a:gd name="connsiteY24" fmla="*/ 4313922 h 6858000"/>
              <a:gd name="connsiteX25" fmla="*/ 10094366 w 12192000"/>
              <a:gd name="connsiteY25" fmla="*/ 4813241 h 6858000"/>
              <a:gd name="connsiteX26" fmla="*/ 10237276 w 12192000"/>
              <a:gd name="connsiteY26" fmla="*/ 4416132 h 6858000"/>
              <a:gd name="connsiteX27" fmla="*/ 10324315 w 12192000"/>
              <a:gd name="connsiteY27" fmla="*/ 4322299 h 6858000"/>
              <a:gd name="connsiteX28" fmla="*/ 10344080 w 12192000"/>
              <a:gd name="connsiteY28" fmla="*/ 4373907 h 6858000"/>
              <a:gd name="connsiteX29" fmla="*/ 10527280 w 12192000"/>
              <a:gd name="connsiteY29" fmla="*/ 3490211 h 6858000"/>
              <a:gd name="connsiteX30" fmla="*/ 10594174 w 12192000"/>
              <a:gd name="connsiteY30" fmla="*/ 3861183 h 6858000"/>
              <a:gd name="connsiteX31" fmla="*/ 11258180 w 12192000"/>
              <a:gd name="connsiteY31" fmla="*/ 1488576 h 6858000"/>
              <a:gd name="connsiteX32" fmla="*/ 11362322 w 12192000"/>
              <a:gd name="connsiteY32" fmla="*/ 0 h 6858000"/>
              <a:gd name="connsiteX33" fmla="*/ 12192000 w 12192000"/>
              <a:gd name="connsiteY33" fmla="*/ 0 h 6858000"/>
              <a:gd name="connsiteX34" fmla="*/ 12192000 w 12192000"/>
              <a:gd name="connsiteY34" fmla="*/ 6858000 h 6858000"/>
              <a:gd name="connsiteX35" fmla="*/ 0 w 12192000"/>
              <a:gd name="connsiteY3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192000" h="6858000">
                <a:moveTo>
                  <a:pt x="0" y="0"/>
                </a:moveTo>
                <a:lnTo>
                  <a:pt x="7136182" y="0"/>
                </a:lnTo>
                <a:lnTo>
                  <a:pt x="7136182" y="335"/>
                </a:lnTo>
                <a:cubicBezTo>
                  <a:pt x="7149485" y="1194346"/>
                  <a:pt x="7215999" y="2368586"/>
                  <a:pt x="7215619" y="2368586"/>
                </a:cubicBezTo>
                <a:cubicBezTo>
                  <a:pt x="7215999" y="2370261"/>
                  <a:pt x="7261609" y="3524058"/>
                  <a:pt x="7295436" y="3753611"/>
                </a:cubicBezTo>
                <a:cubicBezTo>
                  <a:pt x="7329643" y="3986516"/>
                  <a:pt x="7366892" y="3841746"/>
                  <a:pt x="7397299" y="4072305"/>
                </a:cubicBezTo>
                <a:cubicBezTo>
                  <a:pt x="7410602" y="4226792"/>
                  <a:pt x="7396538" y="4381615"/>
                  <a:pt x="7445569" y="4526719"/>
                </a:cubicBezTo>
                <a:cubicBezTo>
                  <a:pt x="7442148" y="4749905"/>
                  <a:pt x="7507522" y="4896349"/>
                  <a:pt x="7531468" y="5116854"/>
                </a:cubicBezTo>
                <a:cubicBezTo>
                  <a:pt x="7542490" y="5292454"/>
                  <a:pt x="7518165" y="5467049"/>
                  <a:pt x="7590760" y="5630249"/>
                </a:cubicBezTo>
                <a:cubicBezTo>
                  <a:pt x="7648913" y="5755916"/>
                  <a:pt x="7723029" y="5854440"/>
                  <a:pt x="7884185" y="5724081"/>
                </a:cubicBezTo>
                <a:cubicBezTo>
                  <a:pt x="7883045" y="5562555"/>
                  <a:pt x="8152523" y="5586684"/>
                  <a:pt x="8115655" y="5424488"/>
                </a:cubicBezTo>
                <a:cubicBezTo>
                  <a:pt x="8237281" y="5459341"/>
                  <a:pt x="8173428" y="5573280"/>
                  <a:pt x="8264267" y="5616845"/>
                </a:cubicBezTo>
                <a:cubicBezTo>
                  <a:pt x="8342565" y="5535411"/>
                  <a:pt x="8290493" y="5372882"/>
                  <a:pt x="8453928" y="5348754"/>
                </a:cubicBezTo>
                <a:cubicBezTo>
                  <a:pt x="8621165" y="5384611"/>
                  <a:pt x="8603300" y="5278045"/>
                  <a:pt x="8615844" y="5190580"/>
                </a:cubicBezTo>
                <a:cubicBezTo>
                  <a:pt x="8640930" y="4983479"/>
                  <a:pt x="8661074" y="4848093"/>
                  <a:pt x="8701363" y="4645684"/>
                </a:cubicBezTo>
                <a:cubicBezTo>
                  <a:pt x="8712764" y="4595082"/>
                  <a:pt x="8689960" y="4479468"/>
                  <a:pt x="8801704" y="4490862"/>
                </a:cubicBezTo>
                <a:cubicBezTo>
                  <a:pt x="8887983" y="4501920"/>
                  <a:pt x="8855296" y="4593407"/>
                  <a:pt x="8859097" y="4649036"/>
                </a:cubicBezTo>
                <a:cubicBezTo>
                  <a:pt x="8892544" y="4963372"/>
                  <a:pt x="8818808" y="4944941"/>
                  <a:pt x="8816528" y="5258608"/>
                </a:cubicBezTo>
                <a:cubicBezTo>
                  <a:pt x="8816147" y="5271006"/>
                  <a:pt x="8871260" y="5282066"/>
                  <a:pt x="8908507" y="5148354"/>
                </a:cubicBezTo>
                <a:cubicBezTo>
                  <a:pt x="8981484" y="4884620"/>
                  <a:pt x="9068522" y="4676850"/>
                  <a:pt x="9112612" y="4460032"/>
                </a:cubicBezTo>
                <a:cubicBezTo>
                  <a:pt x="9165063" y="4506612"/>
                  <a:pt x="9210294" y="4296495"/>
                  <a:pt x="9242220" y="4342071"/>
                </a:cubicBezTo>
                <a:cubicBezTo>
                  <a:pt x="9257044" y="4418812"/>
                  <a:pt x="9283648" y="4492872"/>
                  <a:pt x="9341422" y="4562911"/>
                </a:cubicBezTo>
                <a:cubicBezTo>
                  <a:pt x="9391213" y="4774703"/>
                  <a:pt x="9336860" y="4972085"/>
                  <a:pt x="9480152" y="5150031"/>
                </a:cubicBezTo>
                <a:cubicBezTo>
                  <a:pt x="9480152" y="5150031"/>
                  <a:pt x="9482432" y="5095407"/>
                  <a:pt x="9561110" y="4866524"/>
                </a:cubicBezTo>
                <a:cubicBezTo>
                  <a:pt x="9624583" y="4682212"/>
                  <a:pt x="9705921" y="4777385"/>
                  <a:pt x="9881520" y="4313922"/>
                </a:cubicBezTo>
                <a:cubicBezTo>
                  <a:pt x="9929790" y="4492202"/>
                  <a:pt x="9821466" y="4720414"/>
                  <a:pt x="10094366" y="4813241"/>
                </a:cubicBezTo>
                <a:cubicBezTo>
                  <a:pt x="10147197" y="4677855"/>
                  <a:pt x="10106528" y="4511974"/>
                  <a:pt x="10237276" y="4416132"/>
                </a:cubicBezTo>
                <a:cubicBezTo>
                  <a:pt x="10275285" y="4388317"/>
                  <a:pt x="10302651" y="4356481"/>
                  <a:pt x="10324315" y="4322299"/>
                </a:cubicBezTo>
                <a:cubicBezTo>
                  <a:pt x="10330777" y="4339726"/>
                  <a:pt x="10337619" y="4357821"/>
                  <a:pt x="10344080" y="4373907"/>
                </a:cubicBezTo>
                <a:cubicBezTo>
                  <a:pt x="10370306" y="4346763"/>
                  <a:pt x="10519678" y="3662796"/>
                  <a:pt x="10527280" y="3490211"/>
                </a:cubicBezTo>
                <a:cubicBezTo>
                  <a:pt x="10565288" y="3612863"/>
                  <a:pt x="10594174" y="3861183"/>
                  <a:pt x="10594174" y="3861183"/>
                </a:cubicBezTo>
                <a:cubicBezTo>
                  <a:pt x="10594174" y="3861183"/>
                  <a:pt x="10758371" y="3809910"/>
                  <a:pt x="11258180" y="1488576"/>
                </a:cubicBezTo>
                <a:cubicBezTo>
                  <a:pt x="11297708" y="1305268"/>
                  <a:pt x="11334195" y="675255"/>
                  <a:pt x="11362322" y="0"/>
                </a:cubicBezTo>
                <a:lnTo>
                  <a:pt x="12192000" y="0"/>
                </a:lnTo>
                <a:lnTo>
                  <a:pt x="12192000" y="6858000"/>
                </a:ln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p:cNvSpPr>
            <a:spLocks noGrp="1"/>
          </p:cNvSpPr>
          <p:nvPr>
            <p:ph type="ctrTitle"/>
          </p:nvPr>
        </p:nvSpPr>
        <p:spPr>
          <a:xfrm>
            <a:off x="1940564" y="115647"/>
            <a:ext cx="5256584" cy="683106"/>
          </a:xfrm>
        </p:spPr>
        <p:txBody>
          <a:bodyPr anchor="b">
            <a:normAutofit fontScale="90000"/>
          </a:bodyPr>
          <a:lstStyle/>
          <a:p>
            <a:r>
              <a:rPr lang="en-GB" b="1" u="sng" dirty="0"/>
              <a:t>Curriculum Overview</a:t>
            </a:r>
          </a:p>
        </p:txBody>
      </p:sp>
      <p:sp>
        <p:nvSpPr>
          <p:cNvPr id="3" name="Subtitle 2"/>
          <p:cNvSpPr>
            <a:spLocks noGrp="1"/>
          </p:cNvSpPr>
          <p:nvPr>
            <p:ph type="subTitle" idx="1"/>
          </p:nvPr>
        </p:nvSpPr>
        <p:spPr>
          <a:xfrm>
            <a:off x="265113" y="1134442"/>
            <a:ext cx="8699375" cy="5418757"/>
          </a:xfrm>
        </p:spPr>
        <p:txBody>
          <a:bodyPr>
            <a:normAutofit fontScale="25000" lnSpcReduction="20000"/>
          </a:bodyPr>
          <a:lstStyle/>
          <a:p>
            <a:pPr algn="l">
              <a:lnSpc>
                <a:spcPct val="90000"/>
              </a:lnSpc>
            </a:pPr>
            <a:r>
              <a:rPr lang="en-GB" sz="13600" b="1" u="sng" dirty="0">
                <a:solidFill>
                  <a:schemeClr val="tx1"/>
                </a:solidFill>
              </a:rPr>
              <a:t>Term 3:</a:t>
            </a:r>
          </a:p>
          <a:p>
            <a:pPr algn="l">
              <a:lnSpc>
                <a:spcPct val="90000"/>
              </a:lnSpc>
            </a:pPr>
            <a:r>
              <a:rPr lang="en-GB" sz="13600" dirty="0">
                <a:solidFill>
                  <a:schemeClr val="tx1"/>
                </a:solidFill>
              </a:rPr>
              <a:t>English – The Lion, the Witch and the Wardrobe</a:t>
            </a:r>
          </a:p>
          <a:p>
            <a:pPr algn="l">
              <a:lnSpc>
                <a:spcPct val="90000"/>
              </a:lnSpc>
            </a:pPr>
            <a:r>
              <a:rPr lang="en-GB" sz="13600" dirty="0">
                <a:solidFill>
                  <a:schemeClr val="tx1"/>
                </a:solidFill>
              </a:rPr>
              <a:t>Maths – Multiplication and division, Length and Perimeter and Fractions</a:t>
            </a:r>
          </a:p>
          <a:p>
            <a:pPr algn="l">
              <a:lnSpc>
                <a:spcPct val="90000"/>
              </a:lnSpc>
            </a:pPr>
            <a:r>
              <a:rPr lang="en-GB" sz="13600" dirty="0">
                <a:solidFill>
                  <a:schemeClr val="tx1"/>
                </a:solidFill>
              </a:rPr>
              <a:t>Science – Sound</a:t>
            </a:r>
          </a:p>
          <a:p>
            <a:pPr algn="l">
              <a:lnSpc>
                <a:spcPct val="90000"/>
              </a:lnSpc>
            </a:pPr>
            <a:r>
              <a:rPr lang="en-GB" sz="13600" dirty="0">
                <a:solidFill>
                  <a:schemeClr val="tx1"/>
                </a:solidFill>
              </a:rPr>
              <a:t>Geography – Ancient Rome</a:t>
            </a:r>
          </a:p>
          <a:p>
            <a:pPr algn="l">
              <a:lnSpc>
                <a:spcPct val="90000"/>
              </a:lnSpc>
            </a:pPr>
            <a:r>
              <a:rPr lang="en-GB" sz="13600" dirty="0">
                <a:solidFill>
                  <a:schemeClr val="tx1"/>
                </a:solidFill>
              </a:rPr>
              <a:t>ICT – Online safety and Effective searching</a:t>
            </a:r>
          </a:p>
          <a:p>
            <a:pPr algn="l">
              <a:lnSpc>
                <a:spcPct val="90000"/>
              </a:lnSpc>
            </a:pPr>
            <a:r>
              <a:rPr lang="en-GB" sz="13600" dirty="0">
                <a:solidFill>
                  <a:schemeClr val="tx1"/>
                </a:solidFill>
              </a:rPr>
              <a:t>P.E – Dance and Tag Rugby</a:t>
            </a:r>
          </a:p>
          <a:p>
            <a:pPr algn="l">
              <a:lnSpc>
                <a:spcPct val="90000"/>
              </a:lnSpc>
            </a:pPr>
            <a:r>
              <a:rPr lang="en-GB" sz="13600" dirty="0">
                <a:solidFill>
                  <a:schemeClr val="tx1"/>
                </a:solidFill>
              </a:rPr>
              <a:t>R.E – </a:t>
            </a:r>
            <a:r>
              <a:rPr lang="en-GB" sz="13600" dirty="0" err="1">
                <a:solidFill>
                  <a:schemeClr val="tx1"/>
                </a:solidFill>
              </a:rPr>
              <a:t>Buddism</a:t>
            </a:r>
            <a:r>
              <a:rPr lang="en-GB" sz="13600" dirty="0">
                <a:solidFill>
                  <a:schemeClr val="tx1"/>
                </a:solidFill>
              </a:rPr>
              <a:t>/Judaism</a:t>
            </a:r>
          </a:p>
          <a:p>
            <a:pPr algn="l">
              <a:lnSpc>
                <a:spcPct val="90000"/>
              </a:lnSpc>
            </a:pPr>
            <a:r>
              <a:rPr lang="en-GB" sz="13600" dirty="0">
                <a:solidFill>
                  <a:schemeClr val="tx1"/>
                </a:solidFill>
              </a:rPr>
              <a:t>PSHE – Eat well, live well</a:t>
            </a:r>
          </a:p>
          <a:p>
            <a:pPr algn="l">
              <a:lnSpc>
                <a:spcPct val="90000"/>
              </a:lnSpc>
            </a:pPr>
            <a:r>
              <a:rPr lang="en-GB" sz="13600" dirty="0">
                <a:solidFill>
                  <a:schemeClr val="tx1"/>
                </a:solidFill>
              </a:rPr>
              <a:t>Art – Roman Mosaics</a:t>
            </a:r>
          </a:p>
          <a:p>
            <a:pPr algn="l">
              <a:lnSpc>
                <a:spcPct val="90000"/>
              </a:lnSpc>
            </a:pPr>
            <a:r>
              <a:rPr lang="en-GB" sz="13600" dirty="0">
                <a:solidFill>
                  <a:schemeClr val="tx1"/>
                </a:solidFill>
              </a:rPr>
              <a:t>Spanish – Describing pets, colours and animals</a:t>
            </a:r>
          </a:p>
          <a:p>
            <a:pPr algn="l">
              <a:lnSpc>
                <a:spcPct val="90000"/>
              </a:lnSpc>
            </a:pPr>
            <a:endParaRPr lang="en-GB" sz="4000" dirty="0">
              <a:solidFill>
                <a:schemeClr val="tx1"/>
              </a:solidFill>
            </a:endParaRPr>
          </a:p>
        </p:txBody>
      </p:sp>
      <p:pic>
        <p:nvPicPr>
          <p:cNvPr id="1039" name="Picture 15" descr="The Academy of Woodlands"/>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44487" y="30163"/>
            <a:ext cx="913541" cy="110428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9081835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4" name="Rectangle 1043">
            <a:extLst>
              <a:ext uri="{FF2B5EF4-FFF2-40B4-BE49-F238E27FC236}">
                <a16:creationId xmlns:a16="http://schemas.microsoft.com/office/drawing/2014/main" id="{1D63188B-C92D-4606-95DB-0601ED0ECB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46" name="Rectangle 1045">
            <a:extLst>
              <a:ext uri="{FF2B5EF4-FFF2-40B4-BE49-F238E27FC236}">
                <a16:creationId xmlns:a16="http://schemas.microsoft.com/office/drawing/2014/main" id="{2927A7B7-1B6D-432E-B2C4-E71C6C361C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 name="Freeform: Shape 1047">
            <a:extLst>
              <a:ext uri="{FF2B5EF4-FFF2-40B4-BE49-F238E27FC236}">
                <a16:creationId xmlns:a16="http://schemas.microsoft.com/office/drawing/2014/main" id="{E27DBEE0-99A4-4464-9371-C89D97E7A9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4000" cy="6858000"/>
          </a:xfrm>
          <a:custGeom>
            <a:avLst/>
            <a:gdLst>
              <a:gd name="connsiteX0" fmla="*/ 0 w 12192000"/>
              <a:gd name="connsiteY0" fmla="*/ 0 h 6858000"/>
              <a:gd name="connsiteX1" fmla="*/ 7136182 w 12192000"/>
              <a:gd name="connsiteY1" fmla="*/ 0 h 6858000"/>
              <a:gd name="connsiteX2" fmla="*/ 7136182 w 12192000"/>
              <a:gd name="connsiteY2" fmla="*/ 335 h 6858000"/>
              <a:gd name="connsiteX3" fmla="*/ 7215619 w 12192000"/>
              <a:gd name="connsiteY3" fmla="*/ 2368586 h 6858000"/>
              <a:gd name="connsiteX4" fmla="*/ 7295436 w 12192000"/>
              <a:gd name="connsiteY4" fmla="*/ 3753611 h 6858000"/>
              <a:gd name="connsiteX5" fmla="*/ 7397299 w 12192000"/>
              <a:gd name="connsiteY5" fmla="*/ 4072305 h 6858000"/>
              <a:gd name="connsiteX6" fmla="*/ 7445569 w 12192000"/>
              <a:gd name="connsiteY6" fmla="*/ 4526719 h 6858000"/>
              <a:gd name="connsiteX7" fmla="*/ 7531468 w 12192000"/>
              <a:gd name="connsiteY7" fmla="*/ 5116854 h 6858000"/>
              <a:gd name="connsiteX8" fmla="*/ 7590760 w 12192000"/>
              <a:gd name="connsiteY8" fmla="*/ 5630249 h 6858000"/>
              <a:gd name="connsiteX9" fmla="*/ 7884185 w 12192000"/>
              <a:gd name="connsiteY9" fmla="*/ 5724081 h 6858000"/>
              <a:gd name="connsiteX10" fmla="*/ 8115655 w 12192000"/>
              <a:gd name="connsiteY10" fmla="*/ 5424488 h 6858000"/>
              <a:gd name="connsiteX11" fmla="*/ 8264267 w 12192000"/>
              <a:gd name="connsiteY11" fmla="*/ 5616845 h 6858000"/>
              <a:gd name="connsiteX12" fmla="*/ 8453928 w 12192000"/>
              <a:gd name="connsiteY12" fmla="*/ 5348754 h 6858000"/>
              <a:gd name="connsiteX13" fmla="*/ 8615844 w 12192000"/>
              <a:gd name="connsiteY13" fmla="*/ 5190580 h 6858000"/>
              <a:gd name="connsiteX14" fmla="*/ 8701363 w 12192000"/>
              <a:gd name="connsiteY14" fmla="*/ 4645684 h 6858000"/>
              <a:gd name="connsiteX15" fmla="*/ 8801704 w 12192000"/>
              <a:gd name="connsiteY15" fmla="*/ 4490862 h 6858000"/>
              <a:gd name="connsiteX16" fmla="*/ 8859097 w 12192000"/>
              <a:gd name="connsiteY16" fmla="*/ 4649036 h 6858000"/>
              <a:gd name="connsiteX17" fmla="*/ 8816528 w 12192000"/>
              <a:gd name="connsiteY17" fmla="*/ 5258608 h 6858000"/>
              <a:gd name="connsiteX18" fmla="*/ 8908507 w 12192000"/>
              <a:gd name="connsiteY18" fmla="*/ 5148354 h 6858000"/>
              <a:gd name="connsiteX19" fmla="*/ 9112612 w 12192000"/>
              <a:gd name="connsiteY19" fmla="*/ 4460032 h 6858000"/>
              <a:gd name="connsiteX20" fmla="*/ 9242220 w 12192000"/>
              <a:gd name="connsiteY20" fmla="*/ 4342071 h 6858000"/>
              <a:gd name="connsiteX21" fmla="*/ 9341422 w 12192000"/>
              <a:gd name="connsiteY21" fmla="*/ 4562911 h 6858000"/>
              <a:gd name="connsiteX22" fmla="*/ 9480152 w 12192000"/>
              <a:gd name="connsiteY22" fmla="*/ 5150031 h 6858000"/>
              <a:gd name="connsiteX23" fmla="*/ 9561110 w 12192000"/>
              <a:gd name="connsiteY23" fmla="*/ 4866524 h 6858000"/>
              <a:gd name="connsiteX24" fmla="*/ 9881520 w 12192000"/>
              <a:gd name="connsiteY24" fmla="*/ 4313922 h 6858000"/>
              <a:gd name="connsiteX25" fmla="*/ 10094366 w 12192000"/>
              <a:gd name="connsiteY25" fmla="*/ 4813241 h 6858000"/>
              <a:gd name="connsiteX26" fmla="*/ 10237276 w 12192000"/>
              <a:gd name="connsiteY26" fmla="*/ 4416132 h 6858000"/>
              <a:gd name="connsiteX27" fmla="*/ 10324315 w 12192000"/>
              <a:gd name="connsiteY27" fmla="*/ 4322299 h 6858000"/>
              <a:gd name="connsiteX28" fmla="*/ 10344080 w 12192000"/>
              <a:gd name="connsiteY28" fmla="*/ 4373907 h 6858000"/>
              <a:gd name="connsiteX29" fmla="*/ 10527280 w 12192000"/>
              <a:gd name="connsiteY29" fmla="*/ 3490211 h 6858000"/>
              <a:gd name="connsiteX30" fmla="*/ 10594174 w 12192000"/>
              <a:gd name="connsiteY30" fmla="*/ 3861183 h 6858000"/>
              <a:gd name="connsiteX31" fmla="*/ 11258180 w 12192000"/>
              <a:gd name="connsiteY31" fmla="*/ 1488576 h 6858000"/>
              <a:gd name="connsiteX32" fmla="*/ 11362322 w 12192000"/>
              <a:gd name="connsiteY32" fmla="*/ 0 h 6858000"/>
              <a:gd name="connsiteX33" fmla="*/ 12192000 w 12192000"/>
              <a:gd name="connsiteY33" fmla="*/ 0 h 6858000"/>
              <a:gd name="connsiteX34" fmla="*/ 12192000 w 12192000"/>
              <a:gd name="connsiteY34" fmla="*/ 6858000 h 6858000"/>
              <a:gd name="connsiteX35" fmla="*/ 0 w 12192000"/>
              <a:gd name="connsiteY3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192000" h="6858000">
                <a:moveTo>
                  <a:pt x="0" y="0"/>
                </a:moveTo>
                <a:lnTo>
                  <a:pt x="7136182" y="0"/>
                </a:lnTo>
                <a:lnTo>
                  <a:pt x="7136182" y="335"/>
                </a:lnTo>
                <a:cubicBezTo>
                  <a:pt x="7149485" y="1194346"/>
                  <a:pt x="7215999" y="2368586"/>
                  <a:pt x="7215619" y="2368586"/>
                </a:cubicBezTo>
                <a:cubicBezTo>
                  <a:pt x="7215999" y="2370261"/>
                  <a:pt x="7261609" y="3524058"/>
                  <a:pt x="7295436" y="3753611"/>
                </a:cubicBezTo>
                <a:cubicBezTo>
                  <a:pt x="7329643" y="3986516"/>
                  <a:pt x="7366892" y="3841746"/>
                  <a:pt x="7397299" y="4072305"/>
                </a:cubicBezTo>
                <a:cubicBezTo>
                  <a:pt x="7410602" y="4226792"/>
                  <a:pt x="7396538" y="4381615"/>
                  <a:pt x="7445569" y="4526719"/>
                </a:cubicBezTo>
                <a:cubicBezTo>
                  <a:pt x="7442148" y="4749905"/>
                  <a:pt x="7507522" y="4896349"/>
                  <a:pt x="7531468" y="5116854"/>
                </a:cubicBezTo>
                <a:cubicBezTo>
                  <a:pt x="7542490" y="5292454"/>
                  <a:pt x="7518165" y="5467049"/>
                  <a:pt x="7590760" y="5630249"/>
                </a:cubicBezTo>
                <a:cubicBezTo>
                  <a:pt x="7648913" y="5755916"/>
                  <a:pt x="7723029" y="5854440"/>
                  <a:pt x="7884185" y="5724081"/>
                </a:cubicBezTo>
                <a:cubicBezTo>
                  <a:pt x="7883045" y="5562555"/>
                  <a:pt x="8152523" y="5586684"/>
                  <a:pt x="8115655" y="5424488"/>
                </a:cubicBezTo>
                <a:cubicBezTo>
                  <a:pt x="8237281" y="5459341"/>
                  <a:pt x="8173428" y="5573280"/>
                  <a:pt x="8264267" y="5616845"/>
                </a:cubicBezTo>
                <a:cubicBezTo>
                  <a:pt x="8342565" y="5535411"/>
                  <a:pt x="8290493" y="5372882"/>
                  <a:pt x="8453928" y="5348754"/>
                </a:cubicBezTo>
                <a:cubicBezTo>
                  <a:pt x="8621165" y="5384611"/>
                  <a:pt x="8603300" y="5278045"/>
                  <a:pt x="8615844" y="5190580"/>
                </a:cubicBezTo>
                <a:cubicBezTo>
                  <a:pt x="8640930" y="4983479"/>
                  <a:pt x="8661074" y="4848093"/>
                  <a:pt x="8701363" y="4645684"/>
                </a:cubicBezTo>
                <a:cubicBezTo>
                  <a:pt x="8712764" y="4595082"/>
                  <a:pt x="8689960" y="4479468"/>
                  <a:pt x="8801704" y="4490862"/>
                </a:cubicBezTo>
                <a:cubicBezTo>
                  <a:pt x="8887983" y="4501920"/>
                  <a:pt x="8855296" y="4593407"/>
                  <a:pt x="8859097" y="4649036"/>
                </a:cubicBezTo>
                <a:cubicBezTo>
                  <a:pt x="8892544" y="4963372"/>
                  <a:pt x="8818808" y="4944941"/>
                  <a:pt x="8816528" y="5258608"/>
                </a:cubicBezTo>
                <a:cubicBezTo>
                  <a:pt x="8816147" y="5271006"/>
                  <a:pt x="8871260" y="5282066"/>
                  <a:pt x="8908507" y="5148354"/>
                </a:cubicBezTo>
                <a:cubicBezTo>
                  <a:pt x="8981484" y="4884620"/>
                  <a:pt x="9068522" y="4676850"/>
                  <a:pt x="9112612" y="4460032"/>
                </a:cubicBezTo>
                <a:cubicBezTo>
                  <a:pt x="9165063" y="4506612"/>
                  <a:pt x="9210294" y="4296495"/>
                  <a:pt x="9242220" y="4342071"/>
                </a:cubicBezTo>
                <a:cubicBezTo>
                  <a:pt x="9257044" y="4418812"/>
                  <a:pt x="9283648" y="4492872"/>
                  <a:pt x="9341422" y="4562911"/>
                </a:cubicBezTo>
                <a:cubicBezTo>
                  <a:pt x="9391213" y="4774703"/>
                  <a:pt x="9336860" y="4972085"/>
                  <a:pt x="9480152" y="5150031"/>
                </a:cubicBezTo>
                <a:cubicBezTo>
                  <a:pt x="9480152" y="5150031"/>
                  <a:pt x="9482432" y="5095407"/>
                  <a:pt x="9561110" y="4866524"/>
                </a:cubicBezTo>
                <a:cubicBezTo>
                  <a:pt x="9624583" y="4682212"/>
                  <a:pt x="9705921" y="4777385"/>
                  <a:pt x="9881520" y="4313922"/>
                </a:cubicBezTo>
                <a:cubicBezTo>
                  <a:pt x="9929790" y="4492202"/>
                  <a:pt x="9821466" y="4720414"/>
                  <a:pt x="10094366" y="4813241"/>
                </a:cubicBezTo>
                <a:cubicBezTo>
                  <a:pt x="10147197" y="4677855"/>
                  <a:pt x="10106528" y="4511974"/>
                  <a:pt x="10237276" y="4416132"/>
                </a:cubicBezTo>
                <a:cubicBezTo>
                  <a:pt x="10275285" y="4388317"/>
                  <a:pt x="10302651" y="4356481"/>
                  <a:pt x="10324315" y="4322299"/>
                </a:cubicBezTo>
                <a:cubicBezTo>
                  <a:pt x="10330777" y="4339726"/>
                  <a:pt x="10337619" y="4357821"/>
                  <a:pt x="10344080" y="4373907"/>
                </a:cubicBezTo>
                <a:cubicBezTo>
                  <a:pt x="10370306" y="4346763"/>
                  <a:pt x="10519678" y="3662796"/>
                  <a:pt x="10527280" y="3490211"/>
                </a:cubicBezTo>
                <a:cubicBezTo>
                  <a:pt x="10565288" y="3612863"/>
                  <a:pt x="10594174" y="3861183"/>
                  <a:pt x="10594174" y="3861183"/>
                </a:cubicBezTo>
                <a:cubicBezTo>
                  <a:pt x="10594174" y="3861183"/>
                  <a:pt x="10758371" y="3809910"/>
                  <a:pt x="11258180" y="1488576"/>
                </a:cubicBezTo>
                <a:cubicBezTo>
                  <a:pt x="11297708" y="1305268"/>
                  <a:pt x="11334195" y="675255"/>
                  <a:pt x="11362322" y="0"/>
                </a:cubicBezTo>
                <a:lnTo>
                  <a:pt x="12192000" y="0"/>
                </a:lnTo>
                <a:lnTo>
                  <a:pt x="12192000" y="6858000"/>
                </a:ln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p:cNvSpPr>
            <a:spLocks noGrp="1"/>
          </p:cNvSpPr>
          <p:nvPr>
            <p:ph type="ctrTitle"/>
          </p:nvPr>
        </p:nvSpPr>
        <p:spPr>
          <a:xfrm>
            <a:off x="1940564" y="115647"/>
            <a:ext cx="5256584" cy="683106"/>
          </a:xfrm>
        </p:spPr>
        <p:txBody>
          <a:bodyPr anchor="b">
            <a:normAutofit fontScale="90000"/>
          </a:bodyPr>
          <a:lstStyle/>
          <a:p>
            <a:r>
              <a:rPr lang="en-GB" b="1" u="sng" dirty="0"/>
              <a:t>Curriculum Overview</a:t>
            </a:r>
          </a:p>
        </p:txBody>
      </p:sp>
      <p:sp>
        <p:nvSpPr>
          <p:cNvPr id="3" name="Subtitle 2"/>
          <p:cNvSpPr>
            <a:spLocks noGrp="1"/>
          </p:cNvSpPr>
          <p:nvPr>
            <p:ph type="subTitle" idx="1"/>
          </p:nvPr>
        </p:nvSpPr>
        <p:spPr>
          <a:xfrm>
            <a:off x="265113" y="1134442"/>
            <a:ext cx="8699375" cy="5418757"/>
          </a:xfrm>
        </p:spPr>
        <p:txBody>
          <a:bodyPr>
            <a:normAutofit fontScale="32500" lnSpcReduction="20000"/>
          </a:bodyPr>
          <a:lstStyle/>
          <a:p>
            <a:pPr algn="l">
              <a:lnSpc>
                <a:spcPct val="90000"/>
              </a:lnSpc>
            </a:pPr>
            <a:r>
              <a:rPr lang="en-GB" sz="10500" b="1" u="sng" dirty="0">
                <a:solidFill>
                  <a:schemeClr val="tx1"/>
                </a:solidFill>
              </a:rPr>
              <a:t>Term 4:</a:t>
            </a:r>
          </a:p>
          <a:p>
            <a:pPr algn="l">
              <a:lnSpc>
                <a:spcPct val="90000"/>
              </a:lnSpc>
            </a:pPr>
            <a:r>
              <a:rPr lang="en-GB" sz="10500" dirty="0">
                <a:solidFill>
                  <a:schemeClr val="tx1"/>
                </a:solidFill>
              </a:rPr>
              <a:t>English – Escape from Pompeii</a:t>
            </a:r>
          </a:p>
          <a:p>
            <a:pPr algn="l">
              <a:lnSpc>
                <a:spcPct val="90000"/>
              </a:lnSpc>
            </a:pPr>
            <a:r>
              <a:rPr lang="en-GB" sz="10500" dirty="0">
                <a:solidFill>
                  <a:schemeClr val="tx1"/>
                </a:solidFill>
              </a:rPr>
              <a:t>Maths – Fractions and Decimals</a:t>
            </a:r>
          </a:p>
          <a:p>
            <a:pPr algn="l">
              <a:lnSpc>
                <a:spcPct val="90000"/>
              </a:lnSpc>
            </a:pPr>
            <a:r>
              <a:rPr lang="en-GB" sz="10500" dirty="0">
                <a:solidFill>
                  <a:schemeClr val="tx1"/>
                </a:solidFill>
              </a:rPr>
              <a:t>Science – Electricity</a:t>
            </a:r>
          </a:p>
          <a:p>
            <a:pPr algn="l">
              <a:lnSpc>
                <a:spcPct val="90000"/>
              </a:lnSpc>
            </a:pPr>
            <a:r>
              <a:rPr lang="en-GB" sz="10500" dirty="0">
                <a:solidFill>
                  <a:schemeClr val="tx1"/>
                </a:solidFill>
              </a:rPr>
              <a:t>Geography – Romans in Britain</a:t>
            </a:r>
          </a:p>
          <a:p>
            <a:pPr algn="l">
              <a:lnSpc>
                <a:spcPct val="90000"/>
              </a:lnSpc>
            </a:pPr>
            <a:r>
              <a:rPr lang="en-GB" sz="10500" dirty="0">
                <a:solidFill>
                  <a:schemeClr val="tx1"/>
                </a:solidFill>
              </a:rPr>
              <a:t>ICT – Writing for Different Audiences</a:t>
            </a:r>
          </a:p>
          <a:p>
            <a:pPr algn="l">
              <a:lnSpc>
                <a:spcPct val="90000"/>
              </a:lnSpc>
            </a:pPr>
            <a:r>
              <a:rPr lang="en-GB" sz="10500" dirty="0">
                <a:solidFill>
                  <a:schemeClr val="tx1"/>
                </a:solidFill>
              </a:rPr>
              <a:t>P.E – Gymnastics and Netball</a:t>
            </a:r>
          </a:p>
          <a:p>
            <a:pPr algn="l">
              <a:lnSpc>
                <a:spcPct val="90000"/>
              </a:lnSpc>
            </a:pPr>
            <a:r>
              <a:rPr lang="en-GB" sz="10500" dirty="0">
                <a:solidFill>
                  <a:schemeClr val="tx1"/>
                </a:solidFill>
              </a:rPr>
              <a:t>R.E – Christianity</a:t>
            </a:r>
          </a:p>
          <a:p>
            <a:pPr algn="l">
              <a:lnSpc>
                <a:spcPct val="90000"/>
              </a:lnSpc>
            </a:pPr>
            <a:r>
              <a:rPr lang="en-GB" sz="10500" dirty="0">
                <a:solidFill>
                  <a:schemeClr val="tx1"/>
                </a:solidFill>
              </a:rPr>
              <a:t>PSHE – Our wonderful world</a:t>
            </a:r>
          </a:p>
          <a:p>
            <a:pPr algn="l">
              <a:lnSpc>
                <a:spcPct val="90000"/>
              </a:lnSpc>
            </a:pPr>
            <a:r>
              <a:rPr lang="en-GB" sz="10500" dirty="0">
                <a:solidFill>
                  <a:schemeClr val="tx1"/>
                </a:solidFill>
              </a:rPr>
              <a:t>Art – Roman Pottery</a:t>
            </a:r>
          </a:p>
          <a:p>
            <a:pPr algn="l">
              <a:lnSpc>
                <a:spcPct val="90000"/>
              </a:lnSpc>
            </a:pPr>
            <a:r>
              <a:rPr lang="en-GB" sz="10500" dirty="0">
                <a:solidFill>
                  <a:schemeClr val="tx1"/>
                </a:solidFill>
              </a:rPr>
              <a:t>Spanish – Clothing</a:t>
            </a:r>
          </a:p>
          <a:p>
            <a:pPr algn="l">
              <a:lnSpc>
                <a:spcPct val="90000"/>
              </a:lnSpc>
            </a:pPr>
            <a:endParaRPr lang="en-GB" sz="4000" dirty="0">
              <a:solidFill>
                <a:schemeClr val="tx1"/>
              </a:solidFill>
            </a:endParaRPr>
          </a:p>
        </p:txBody>
      </p:sp>
      <p:pic>
        <p:nvPicPr>
          <p:cNvPr id="1039" name="Picture 15" descr="The Academy of Woodlands"/>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44487" y="30163"/>
            <a:ext cx="913541" cy="110428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4985427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4" name="Rectangle 1043">
            <a:extLst>
              <a:ext uri="{FF2B5EF4-FFF2-40B4-BE49-F238E27FC236}">
                <a16:creationId xmlns:a16="http://schemas.microsoft.com/office/drawing/2014/main" id="{1D63188B-C92D-4606-95DB-0601ED0ECB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46" name="Rectangle 1045">
            <a:extLst>
              <a:ext uri="{FF2B5EF4-FFF2-40B4-BE49-F238E27FC236}">
                <a16:creationId xmlns:a16="http://schemas.microsoft.com/office/drawing/2014/main" id="{2927A7B7-1B6D-432E-B2C4-E71C6C361C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 name="Freeform: Shape 1047">
            <a:extLst>
              <a:ext uri="{FF2B5EF4-FFF2-40B4-BE49-F238E27FC236}">
                <a16:creationId xmlns:a16="http://schemas.microsoft.com/office/drawing/2014/main" id="{E27DBEE0-99A4-4464-9371-C89D97E7A9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4000" cy="6858000"/>
          </a:xfrm>
          <a:custGeom>
            <a:avLst/>
            <a:gdLst>
              <a:gd name="connsiteX0" fmla="*/ 0 w 12192000"/>
              <a:gd name="connsiteY0" fmla="*/ 0 h 6858000"/>
              <a:gd name="connsiteX1" fmla="*/ 7136182 w 12192000"/>
              <a:gd name="connsiteY1" fmla="*/ 0 h 6858000"/>
              <a:gd name="connsiteX2" fmla="*/ 7136182 w 12192000"/>
              <a:gd name="connsiteY2" fmla="*/ 335 h 6858000"/>
              <a:gd name="connsiteX3" fmla="*/ 7215619 w 12192000"/>
              <a:gd name="connsiteY3" fmla="*/ 2368586 h 6858000"/>
              <a:gd name="connsiteX4" fmla="*/ 7295436 w 12192000"/>
              <a:gd name="connsiteY4" fmla="*/ 3753611 h 6858000"/>
              <a:gd name="connsiteX5" fmla="*/ 7397299 w 12192000"/>
              <a:gd name="connsiteY5" fmla="*/ 4072305 h 6858000"/>
              <a:gd name="connsiteX6" fmla="*/ 7445569 w 12192000"/>
              <a:gd name="connsiteY6" fmla="*/ 4526719 h 6858000"/>
              <a:gd name="connsiteX7" fmla="*/ 7531468 w 12192000"/>
              <a:gd name="connsiteY7" fmla="*/ 5116854 h 6858000"/>
              <a:gd name="connsiteX8" fmla="*/ 7590760 w 12192000"/>
              <a:gd name="connsiteY8" fmla="*/ 5630249 h 6858000"/>
              <a:gd name="connsiteX9" fmla="*/ 7884185 w 12192000"/>
              <a:gd name="connsiteY9" fmla="*/ 5724081 h 6858000"/>
              <a:gd name="connsiteX10" fmla="*/ 8115655 w 12192000"/>
              <a:gd name="connsiteY10" fmla="*/ 5424488 h 6858000"/>
              <a:gd name="connsiteX11" fmla="*/ 8264267 w 12192000"/>
              <a:gd name="connsiteY11" fmla="*/ 5616845 h 6858000"/>
              <a:gd name="connsiteX12" fmla="*/ 8453928 w 12192000"/>
              <a:gd name="connsiteY12" fmla="*/ 5348754 h 6858000"/>
              <a:gd name="connsiteX13" fmla="*/ 8615844 w 12192000"/>
              <a:gd name="connsiteY13" fmla="*/ 5190580 h 6858000"/>
              <a:gd name="connsiteX14" fmla="*/ 8701363 w 12192000"/>
              <a:gd name="connsiteY14" fmla="*/ 4645684 h 6858000"/>
              <a:gd name="connsiteX15" fmla="*/ 8801704 w 12192000"/>
              <a:gd name="connsiteY15" fmla="*/ 4490862 h 6858000"/>
              <a:gd name="connsiteX16" fmla="*/ 8859097 w 12192000"/>
              <a:gd name="connsiteY16" fmla="*/ 4649036 h 6858000"/>
              <a:gd name="connsiteX17" fmla="*/ 8816528 w 12192000"/>
              <a:gd name="connsiteY17" fmla="*/ 5258608 h 6858000"/>
              <a:gd name="connsiteX18" fmla="*/ 8908507 w 12192000"/>
              <a:gd name="connsiteY18" fmla="*/ 5148354 h 6858000"/>
              <a:gd name="connsiteX19" fmla="*/ 9112612 w 12192000"/>
              <a:gd name="connsiteY19" fmla="*/ 4460032 h 6858000"/>
              <a:gd name="connsiteX20" fmla="*/ 9242220 w 12192000"/>
              <a:gd name="connsiteY20" fmla="*/ 4342071 h 6858000"/>
              <a:gd name="connsiteX21" fmla="*/ 9341422 w 12192000"/>
              <a:gd name="connsiteY21" fmla="*/ 4562911 h 6858000"/>
              <a:gd name="connsiteX22" fmla="*/ 9480152 w 12192000"/>
              <a:gd name="connsiteY22" fmla="*/ 5150031 h 6858000"/>
              <a:gd name="connsiteX23" fmla="*/ 9561110 w 12192000"/>
              <a:gd name="connsiteY23" fmla="*/ 4866524 h 6858000"/>
              <a:gd name="connsiteX24" fmla="*/ 9881520 w 12192000"/>
              <a:gd name="connsiteY24" fmla="*/ 4313922 h 6858000"/>
              <a:gd name="connsiteX25" fmla="*/ 10094366 w 12192000"/>
              <a:gd name="connsiteY25" fmla="*/ 4813241 h 6858000"/>
              <a:gd name="connsiteX26" fmla="*/ 10237276 w 12192000"/>
              <a:gd name="connsiteY26" fmla="*/ 4416132 h 6858000"/>
              <a:gd name="connsiteX27" fmla="*/ 10324315 w 12192000"/>
              <a:gd name="connsiteY27" fmla="*/ 4322299 h 6858000"/>
              <a:gd name="connsiteX28" fmla="*/ 10344080 w 12192000"/>
              <a:gd name="connsiteY28" fmla="*/ 4373907 h 6858000"/>
              <a:gd name="connsiteX29" fmla="*/ 10527280 w 12192000"/>
              <a:gd name="connsiteY29" fmla="*/ 3490211 h 6858000"/>
              <a:gd name="connsiteX30" fmla="*/ 10594174 w 12192000"/>
              <a:gd name="connsiteY30" fmla="*/ 3861183 h 6858000"/>
              <a:gd name="connsiteX31" fmla="*/ 11258180 w 12192000"/>
              <a:gd name="connsiteY31" fmla="*/ 1488576 h 6858000"/>
              <a:gd name="connsiteX32" fmla="*/ 11362322 w 12192000"/>
              <a:gd name="connsiteY32" fmla="*/ 0 h 6858000"/>
              <a:gd name="connsiteX33" fmla="*/ 12192000 w 12192000"/>
              <a:gd name="connsiteY33" fmla="*/ 0 h 6858000"/>
              <a:gd name="connsiteX34" fmla="*/ 12192000 w 12192000"/>
              <a:gd name="connsiteY34" fmla="*/ 6858000 h 6858000"/>
              <a:gd name="connsiteX35" fmla="*/ 0 w 12192000"/>
              <a:gd name="connsiteY3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192000" h="6858000">
                <a:moveTo>
                  <a:pt x="0" y="0"/>
                </a:moveTo>
                <a:lnTo>
                  <a:pt x="7136182" y="0"/>
                </a:lnTo>
                <a:lnTo>
                  <a:pt x="7136182" y="335"/>
                </a:lnTo>
                <a:cubicBezTo>
                  <a:pt x="7149485" y="1194346"/>
                  <a:pt x="7215999" y="2368586"/>
                  <a:pt x="7215619" y="2368586"/>
                </a:cubicBezTo>
                <a:cubicBezTo>
                  <a:pt x="7215999" y="2370261"/>
                  <a:pt x="7261609" y="3524058"/>
                  <a:pt x="7295436" y="3753611"/>
                </a:cubicBezTo>
                <a:cubicBezTo>
                  <a:pt x="7329643" y="3986516"/>
                  <a:pt x="7366892" y="3841746"/>
                  <a:pt x="7397299" y="4072305"/>
                </a:cubicBezTo>
                <a:cubicBezTo>
                  <a:pt x="7410602" y="4226792"/>
                  <a:pt x="7396538" y="4381615"/>
                  <a:pt x="7445569" y="4526719"/>
                </a:cubicBezTo>
                <a:cubicBezTo>
                  <a:pt x="7442148" y="4749905"/>
                  <a:pt x="7507522" y="4896349"/>
                  <a:pt x="7531468" y="5116854"/>
                </a:cubicBezTo>
                <a:cubicBezTo>
                  <a:pt x="7542490" y="5292454"/>
                  <a:pt x="7518165" y="5467049"/>
                  <a:pt x="7590760" y="5630249"/>
                </a:cubicBezTo>
                <a:cubicBezTo>
                  <a:pt x="7648913" y="5755916"/>
                  <a:pt x="7723029" y="5854440"/>
                  <a:pt x="7884185" y="5724081"/>
                </a:cubicBezTo>
                <a:cubicBezTo>
                  <a:pt x="7883045" y="5562555"/>
                  <a:pt x="8152523" y="5586684"/>
                  <a:pt x="8115655" y="5424488"/>
                </a:cubicBezTo>
                <a:cubicBezTo>
                  <a:pt x="8237281" y="5459341"/>
                  <a:pt x="8173428" y="5573280"/>
                  <a:pt x="8264267" y="5616845"/>
                </a:cubicBezTo>
                <a:cubicBezTo>
                  <a:pt x="8342565" y="5535411"/>
                  <a:pt x="8290493" y="5372882"/>
                  <a:pt x="8453928" y="5348754"/>
                </a:cubicBezTo>
                <a:cubicBezTo>
                  <a:pt x="8621165" y="5384611"/>
                  <a:pt x="8603300" y="5278045"/>
                  <a:pt x="8615844" y="5190580"/>
                </a:cubicBezTo>
                <a:cubicBezTo>
                  <a:pt x="8640930" y="4983479"/>
                  <a:pt x="8661074" y="4848093"/>
                  <a:pt x="8701363" y="4645684"/>
                </a:cubicBezTo>
                <a:cubicBezTo>
                  <a:pt x="8712764" y="4595082"/>
                  <a:pt x="8689960" y="4479468"/>
                  <a:pt x="8801704" y="4490862"/>
                </a:cubicBezTo>
                <a:cubicBezTo>
                  <a:pt x="8887983" y="4501920"/>
                  <a:pt x="8855296" y="4593407"/>
                  <a:pt x="8859097" y="4649036"/>
                </a:cubicBezTo>
                <a:cubicBezTo>
                  <a:pt x="8892544" y="4963372"/>
                  <a:pt x="8818808" y="4944941"/>
                  <a:pt x="8816528" y="5258608"/>
                </a:cubicBezTo>
                <a:cubicBezTo>
                  <a:pt x="8816147" y="5271006"/>
                  <a:pt x="8871260" y="5282066"/>
                  <a:pt x="8908507" y="5148354"/>
                </a:cubicBezTo>
                <a:cubicBezTo>
                  <a:pt x="8981484" y="4884620"/>
                  <a:pt x="9068522" y="4676850"/>
                  <a:pt x="9112612" y="4460032"/>
                </a:cubicBezTo>
                <a:cubicBezTo>
                  <a:pt x="9165063" y="4506612"/>
                  <a:pt x="9210294" y="4296495"/>
                  <a:pt x="9242220" y="4342071"/>
                </a:cubicBezTo>
                <a:cubicBezTo>
                  <a:pt x="9257044" y="4418812"/>
                  <a:pt x="9283648" y="4492872"/>
                  <a:pt x="9341422" y="4562911"/>
                </a:cubicBezTo>
                <a:cubicBezTo>
                  <a:pt x="9391213" y="4774703"/>
                  <a:pt x="9336860" y="4972085"/>
                  <a:pt x="9480152" y="5150031"/>
                </a:cubicBezTo>
                <a:cubicBezTo>
                  <a:pt x="9480152" y="5150031"/>
                  <a:pt x="9482432" y="5095407"/>
                  <a:pt x="9561110" y="4866524"/>
                </a:cubicBezTo>
                <a:cubicBezTo>
                  <a:pt x="9624583" y="4682212"/>
                  <a:pt x="9705921" y="4777385"/>
                  <a:pt x="9881520" y="4313922"/>
                </a:cubicBezTo>
                <a:cubicBezTo>
                  <a:pt x="9929790" y="4492202"/>
                  <a:pt x="9821466" y="4720414"/>
                  <a:pt x="10094366" y="4813241"/>
                </a:cubicBezTo>
                <a:cubicBezTo>
                  <a:pt x="10147197" y="4677855"/>
                  <a:pt x="10106528" y="4511974"/>
                  <a:pt x="10237276" y="4416132"/>
                </a:cubicBezTo>
                <a:cubicBezTo>
                  <a:pt x="10275285" y="4388317"/>
                  <a:pt x="10302651" y="4356481"/>
                  <a:pt x="10324315" y="4322299"/>
                </a:cubicBezTo>
                <a:cubicBezTo>
                  <a:pt x="10330777" y="4339726"/>
                  <a:pt x="10337619" y="4357821"/>
                  <a:pt x="10344080" y="4373907"/>
                </a:cubicBezTo>
                <a:cubicBezTo>
                  <a:pt x="10370306" y="4346763"/>
                  <a:pt x="10519678" y="3662796"/>
                  <a:pt x="10527280" y="3490211"/>
                </a:cubicBezTo>
                <a:cubicBezTo>
                  <a:pt x="10565288" y="3612863"/>
                  <a:pt x="10594174" y="3861183"/>
                  <a:pt x="10594174" y="3861183"/>
                </a:cubicBezTo>
                <a:cubicBezTo>
                  <a:pt x="10594174" y="3861183"/>
                  <a:pt x="10758371" y="3809910"/>
                  <a:pt x="11258180" y="1488576"/>
                </a:cubicBezTo>
                <a:cubicBezTo>
                  <a:pt x="11297708" y="1305268"/>
                  <a:pt x="11334195" y="675255"/>
                  <a:pt x="11362322" y="0"/>
                </a:cubicBezTo>
                <a:lnTo>
                  <a:pt x="12192000" y="0"/>
                </a:lnTo>
                <a:lnTo>
                  <a:pt x="12192000" y="6858000"/>
                </a:ln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p:cNvSpPr>
            <a:spLocks noGrp="1"/>
          </p:cNvSpPr>
          <p:nvPr>
            <p:ph type="ctrTitle"/>
          </p:nvPr>
        </p:nvSpPr>
        <p:spPr>
          <a:xfrm>
            <a:off x="1940564" y="115647"/>
            <a:ext cx="5256584" cy="683106"/>
          </a:xfrm>
        </p:spPr>
        <p:txBody>
          <a:bodyPr anchor="b">
            <a:normAutofit fontScale="90000"/>
          </a:bodyPr>
          <a:lstStyle/>
          <a:p>
            <a:r>
              <a:rPr lang="en-GB" b="1" u="sng" dirty="0"/>
              <a:t>Curriculum Overview</a:t>
            </a:r>
          </a:p>
        </p:txBody>
      </p:sp>
      <p:sp>
        <p:nvSpPr>
          <p:cNvPr id="3" name="Subtitle 2"/>
          <p:cNvSpPr>
            <a:spLocks noGrp="1"/>
          </p:cNvSpPr>
          <p:nvPr>
            <p:ph type="subTitle" idx="1"/>
          </p:nvPr>
        </p:nvSpPr>
        <p:spPr>
          <a:xfrm>
            <a:off x="265113" y="1134442"/>
            <a:ext cx="8699375" cy="5418757"/>
          </a:xfrm>
        </p:spPr>
        <p:txBody>
          <a:bodyPr>
            <a:normAutofit fontScale="32500" lnSpcReduction="20000"/>
          </a:bodyPr>
          <a:lstStyle/>
          <a:p>
            <a:pPr algn="l">
              <a:lnSpc>
                <a:spcPct val="90000"/>
              </a:lnSpc>
            </a:pPr>
            <a:r>
              <a:rPr lang="en-GB" sz="10500" b="1" u="sng" dirty="0">
                <a:solidFill>
                  <a:schemeClr val="tx1"/>
                </a:solidFill>
              </a:rPr>
              <a:t>Term 5:</a:t>
            </a:r>
          </a:p>
          <a:p>
            <a:pPr algn="l">
              <a:lnSpc>
                <a:spcPct val="90000"/>
              </a:lnSpc>
            </a:pPr>
            <a:r>
              <a:rPr lang="en-GB" sz="10500" dirty="0">
                <a:solidFill>
                  <a:schemeClr val="tx1"/>
                </a:solidFill>
              </a:rPr>
              <a:t>English – The Great Kapok Tree</a:t>
            </a:r>
          </a:p>
          <a:p>
            <a:pPr algn="l">
              <a:lnSpc>
                <a:spcPct val="90000"/>
              </a:lnSpc>
            </a:pPr>
            <a:r>
              <a:rPr lang="en-GB" sz="10500" dirty="0">
                <a:solidFill>
                  <a:schemeClr val="tx1"/>
                </a:solidFill>
              </a:rPr>
              <a:t>Maths – Decimals, Money and Time</a:t>
            </a:r>
          </a:p>
          <a:p>
            <a:pPr algn="l">
              <a:lnSpc>
                <a:spcPct val="90000"/>
              </a:lnSpc>
            </a:pPr>
            <a:r>
              <a:rPr lang="en-GB" sz="10500" dirty="0">
                <a:solidFill>
                  <a:schemeClr val="tx1"/>
                </a:solidFill>
              </a:rPr>
              <a:t>Science – Habitats</a:t>
            </a:r>
          </a:p>
          <a:p>
            <a:pPr algn="l">
              <a:lnSpc>
                <a:spcPct val="90000"/>
              </a:lnSpc>
            </a:pPr>
            <a:r>
              <a:rPr lang="en-GB" sz="10500" dirty="0">
                <a:solidFill>
                  <a:schemeClr val="tx1"/>
                </a:solidFill>
              </a:rPr>
              <a:t>Geography  – Rainforests</a:t>
            </a:r>
          </a:p>
          <a:p>
            <a:pPr algn="l">
              <a:lnSpc>
                <a:spcPct val="90000"/>
              </a:lnSpc>
            </a:pPr>
            <a:r>
              <a:rPr lang="en-GB" sz="10500" dirty="0">
                <a:solidFill>
                  <a:schemeClr val="tx1"/>
                </a:solidFill>
              </a:rPr>
              <a:t>ICT – Spreadsheets</a:t>
            </a:r>
          </a:p>
          <a:p>
            <a:pPr algn="l">
              <a:lnSpc>
                <a:spcPct val="90000"/>
              </a:lnSpc>
            </a:pPr>
            <a:r>
              <a:rPr lang="en-GB" sz="10500" dirty="0">
                <a:solidFill>
                  <a:schemeClr val="tx1"/>
                </a:solidFill>
              </a:rPr>
              <a:t>P.E – Kwik Cricket and Athletics</a:t>
            </a:r>
          </a:p>
          <a:p>
            <a:pPr algn="l">
              <a:lnSpc>
                <a:spcPct val="90000"/>
              </a:lnSpc>
            </a:pPr>
            <a:r>
              <a:rPr lang="en-GB" sz="10500" dirty="0">
                <a:solidFill>
                  <a:schemeClr val="tx1"/>
                </a:solidFill>
              </a:rPr>
              <a:t>R.E – Buddhism/Judaism</a:t>
            </a:r>
          </a:p>
          <a:p>
            <a:pPr algn="l">
              <a:lnSpc>
                <a:spcPct val="90000"/>
              </a:lnSpc>
            </a:pPr>
            <a:r>
              <a:rPr lang="en-GB" sz="10500" dirty="0">
                <a:solidFill>
                  <a:schemeClr val="tx1"/>
                </a:solidFill>
              </a:rPr>
              <a:t>PSHE – Money Matters</a:t>
            </a:r>
          </a:p>
          <a:p>
            <a:pPr algn="l">
              <a:lnSpc>
                <a:spcPct val="90000"/>
              </a:lnSpc>
            </a:pPr>
            <a:r>
              <a:rPr lang="en-GB" sz="10500" dirty="0">
                <a:solidFill>
                  <a:schemeClr val="tx1"/>
                </a:solidFill>
              </a:rPr>
              <a:t>Art – Rainforest animals inspired art</a:t>
            </a:r>
          </a:p>
          <a:p>
            <a:pPr algn="l">
              <a:lnSpc>
                <a:spcPct val="90000"/>
              </a:lnSpc>
            </a:pPr>
            <a:r>
              <a:rPr lang="en-GB" sz="10500" dirty="0">
                <a:solidFill>
                  <a:schemeClr val="tx1"/>
                </a:solidFill>
              </a:rPr>
              <a:t>Spanish – Parts of the head, face and body</a:t>
            </a:r>
          </a:p>
          <a:p>
            <a:pPr algn="l">
              <a:lnSpc>
                <a:spcPct val="90000"/>
              </a:lnSpc>
            </a:pPr>
            <a:endParaRPr lang="en-GB" sz="9800" dirty="0">
              <a:solidFill>
                <a:schemeClr val="tx1"/>
              </a:solidFill>
            </a:endParaRPr>
          </a:p>
          <a:p>
            <a:pPr algn="l">
              <a:lnSpc>
                <a:spcPct val="90000"/>
              </a:lnSpc>
            </a:pPr>
            <a:endParaRPr lang="en-GB" sz="4000" dirty="0">
              <a:solidFill>
                <a:schemeClr val="tx1"/>
              </a:solidFill>
            </a:endParaRPr>
          </a:p>
        </p:txBody>
      </p:sp>
      <p:pic>
        <p:nvPicPr>
          <p:cNvPr id="1039" name="Picture 15" descr="The Academy of Woodlands"/>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44487" y="30163"/>
            <a:ext cx="913541" cy="110428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40240334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4" name="Rectangle 1043">
            <a:extLst>
              <a:ext uri="{FF2B5EF4-FFF2-40B4-BE49-F238E27FC236}">
                <a16:creationId xmlns:a16="http://schemas.microsoft.com/office/drawing/2014/main" id="{1D63188B-C92D-4606-95DB-0601ED0ECB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46" name="Rectangle 1045">
            <a:extLst>
              <a:ext uri="{FF2B5EF4-FFF2-40B4-BE49-F238E27FC236}">
                <a16:creationId xmlns:a16="http://schemas.microsoft.com/office/drawing/2014/main" id="{2927A7B7-1B6D-432E-B2C4-E71C6C361C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 name="Freeform: Shape 1047">
            <a:extLst>
              <a:ext uri="{FF2B5EF4-FFF2-40B4-BE49-F238E27FC236}">
                <a16:creationId xmlns:a16="http://schemas.microsoft.com/office/drawing/2014/main" id="{E27DBEE0-99A4-4464-9371-C89D97E7A9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4000" cy="6858000"/>
          </a:xfrm>
          <a:custGeom>
            <a:avLst/>
            <a:gdLst>
              <a:gd name="connsiteX0" fmla="*/ 0 w 12192000"/>
              <a:gd name="connsiteY0" fmla="*/ 0 h 6858000"/>
              <a:gd name="connsiteX1" fmla="*/ 7136182 w 12192000"/>
              <a:gd name="connsiteY1" fmla="*/ 0 h 6858000"/>
              <a:gd name="connsiteX2" fmla="*/ 7136182 w 12192000"/>
              <a:gd name="connsiteY2" fmla="*/ 335 h 6858000"/>
              <a:gd name="connsiteX3" fmla="*/ 7215619 w 12192000"/>
              <a:gd name="connsiteY3" fmla="*/ 2368586 h 6858000"/>
              <a:gd name="connsiteX4" fmla="*/ 7295436 w 12192000"/>
              <a:gd name="connsiteY4" fmla="*/ 3753611 h 6858000"/>
              <a:gd name="connsiteX5" fmla="*/ 7397299 w 12192000"/>
              <a:gd name="connsiteY5" fmla="*/ 4072305 h 6858000"/>
              <a:gd name="connsiteX6" fmla="*/ 7445569 w 12192000"/>
              <a:gd name="connsiteY6" fmla="*/ 4526719 h 6858000"/>
              <a:gd name="connsiteX7" fmla="*/ 7531468 w 12192000"/>
              <a:gd name="connsiteY7" fmla="*/ 5116854 h 6858000"/>
              <a:gd name="connsiteX8" fmla="*/ 7590760 w 12192000"/>
              <a:gd name="connsiteY8" fmla="*/ 5630249 h 6858000"/>
              <a:gd name="connsiteX9" fmla="*/ 7884185 w 12192000"/>
              <a:gd name="connsiteY9" fmla="*/ 5724081 h 6858000"/>
              <a:gd name="connsiteX10" fmla="*/ 8115655 w 12192000"/>
              <a:gd name="connsiteY10" fmla="*/ 5424488 h 6858000"/>
              <a:gd name="connsiteX11" fmla="*/ 8264267 w 12192000"/>
              <a:gd name="connsiteY11" fmla="*/ 5616845 h 6858000"/>
              <a:gd name="connsiteX12" fmla="*/ 8453928 w 12192000"/>
              <a:gd name="connsiteY12" fmla="*/ 5348754 h 6858000"/>
              <a:gd name="connsiteX13" fmla="*/ 8615844 w 12192000"/>
              <a:gd name="connsiteY13" fmla="*/ 5190580 h 6858000"/>
              <a:gd name="connsiteX14" fmla="*/ 8701363 w 12192000"/>
              <a:gd name="connsiteY14" fmla="*/ 4645684 h 6858000"/>
              <a:gd name="connsiteX15" fmla="*/ 8801704 w 12192000"/>
              <a:gd name="connsiteY15" fmla="*/ 4490862 h 6858000"/>
              <a:gd name="connsiteX16" fmla="*/ 8859097 w 12192000"/>
              <a:gd name="connsiteY16" fmla="*/ 4649036 h 6858000"/>
              <a:gd name="connsiteX17" fmla="*/ 8816528 w 12192000"/>
              <a:gd name="connsiteY17" fmla="*/ 5258608 h 6858000"/>
              <a:gd name="connsiteX18" fmla="*/ 8908507 w 12192000"/>
              <a:gd name="connsiteY18" fmla="*/ 5148354 h 6858000"/>
              <a:gd name="connsiteX19" fmla="*/ 9112612 w 12192000"/>
              <a:gd name="connsiteY19" fmla="*/ 4460032 h 6858000"/>
              <a:gd name="connsiteX20" fmla="*/ 9242220 w 12192000"/>
              <a:gd name="connsiteY20" fmla="*/ 4342071 h 6858000"/>
              <a:gd name="connsiteX21" fmla="*/ 9341422 w 12192000"/>
              <a:gd name="connsiteY21" fmla="*/ 4562911 h 6858000"/>
              <a:gd name="connsiteX22" fmla="*/ 9480152 w 12192000"/>
              <a:gd name="connsiteY22" fmla="*/ 5150031 h 6858000"/>
              <a:gd name="connsiteX23" fmla="*/ 9561110 w 12192000"/>
              <a:gd name="connsiteY23" fmla="*/ 4866524 h 6858000"/>
              <a:gd name="connsiteX24" fmla="*/ 9881520 w 12192000"/>
              <a:gd name="connsiteY24" fmla="*/ 4313922 h 6858000"/>
              <a:gd name="connsiteX25" fmla="*/ 10094366 w 12192000"/>
              <a:gd name="connsiteY25" fmla="*/ 4813241 h 6858000"/>
              <a:gd name="connsiteX26" fmla="*/ 10237276 w 12192000"/>
              <a:gd name="connsiteY26" fmla="*/ 4416132 h 6858000"/>
              <a:gd name="connsiteX27" fmla="*/ 10324315 w 12192000"/>
              <a:gd name="connsiteY27" fmla="*/ 4322299 h 6858000"/>
              <a:gd name="connsiteX28" fmla="*/ 10344080 w 12192000"/>
              <a:gd name="connsiteY28" fmla="*/ 4373907 h 6858000"/>
              <a:gd name="connsiteX29" fmla="*/ 10527280 w 12192000"/>
              <a:gd name="connsiteY29" fmla="*/ 3490211 h 6858000"/>
              <a:gd name="connsiteX30" fmla="*/ 10594174 w 12192000"/>
              <a:gd name="connsiteY30" fmla="*/ 3861183 h 6858000"/>
              <a:gd name="connsiteX31" fmla="*/ 11258180 w 12192000"/>
              <a:gd name="connsiteY31" fmla="*/ 1488576 h 6858000"/>
              <a:gd name="connsiteX32" fmla="*/ 11362322 w 12192000"/>
              <a:gd name="connsiteY32" fmla="*/ 0 h 6858000"/>
              <a:gd name="connsiteX33" fmla="*/ 12192000 w 12192000"/>
              <a:gd name="connsiteY33" fmla="*/ 0 h 6858000"/>
              <a:gd name="connsiteX34" fmla="*/ 12192000 w 12192000"/>
              <a:gd name="connsiteY34" fmla="*/ 6858000 h 6858000"/>
              <a:gd name="connsiteX35" fmla="*/ 0 w 12192000"/>
              <a:gd name="connsiteY3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192000" h="6858000">
                <a:moveTo>
                  <a:pt x="0" y="0"/>
                </a:moveTo>
                <a:lnTo>
                  <a:pt x="7136182" y="0"/>
                </a:lnTo>
                <a:lnTo>
                  <a:pt x="7136182" y="335"/>
                </a:lnTo>
                <a:cubicBezTo>
                  <a:pt x="7149485" y="1194346"/>
                  <a:pt x="7215999" y="2368586"/>
                  <a:pt x="7215619" y="2368586"/>
                </a:cubicBezTo>
                <a:cubicBezTo>
                  <a:pt x="7215999" y="2370261"/>
                  <a:pt x="7261609" y="3524058"/>
                  <a:pt x="7295436" y="3753611"/>
                </a:cubicBezTo>
                <a:cubicBezTo>
                  <a:pt x="7329643" y="3986516"/>
                  <a:pt x="7366892" y="3841746"/>
                  <a:pt x="7397299" y="4072305"/>
                </a:cubicBezTo>
                <a:cubicBezTo>
                  <a:pt x="7410602" y="4226792"/>
                  <a:pt x="7396538" y="4381615"/>
                  <a:pt x="7445569" y="4526719"/>
                </a:cubicBezTo>
                <a:cubicBezTo>
                  <a:pt x="7442148" y="4749905"/>
                  <a:pt x="7507522" y="4896349"/>
                  <a:pt x="7531468" y="5116854"/>
                </a:cubicBezTo>
                <a:cubicBezTo>
                  <a:pt x="7542490" y="5292454"/>
                  <a:pt x="7518165" y="5467049"/>
                  <a:pt x="7590760" y="5630249"/>
                </a:cubicBezTo>
                <a:cubicBezTo>
                  <a:pt x="7648913" y="5755916"/>
                  <a:pt x="7723029" y="5854440"/>
                  <a:pt x="7884185" y="5724081"/>
                </a:cubicBezTo>
                <a:cubicBezTo>
                  <a:pt x="7883045" y="5562555"/>
                  <a:pt x="8152523" y="5586684"/>
                  <a:pt x="8115655" y="5424488"/>
                </a:cubicBezTo>
                <a:cubicBezTo>
                  <a:pt x="8237281" y="5459341"/>
                  <a:pt x="8173428" y="5573280"/>
                  <a:pt x="8264267" y="5616845"/>
                </a:cubicBezTo>
                <a:cubicBezTo>
                  <a:pt x="8342565" y="5535411"/>
                  <a:pt x="8290493" y="5372882"/>
                  <a:pt x="8453928" y="5348754"/>
                </a:cubicBezTo>
                <a:cubicBezTo>
                  <a:pt x="8621165" y="5384611"/>
                  <a:pt x="8603300" y="5278045"/>
                  <a:pt x="8615844" y="5190580"/>
                </a:cubicBezTo>
                <a:cubicBezTo>
                  <a:pt x="8640930" y="4983479"/>
                  <a:pt x="8661074" y="4848093"/>
                  <a:pt x="8701363" y="4645684"/>
                </a:cubicBezTo>
                <a:cubicBezTo>
                  <a:pt x="8712764" y="4595082"/>
                  <a:pt x="8689960" y="4479468"/>
                  <a:pt x="8801704" y="4490862"/>
                </a:cubicBezTo>
                <a:cubicBezTo>
                  <a:pt x="8887983" y="4501920"/>
                  <a:pt x="8855296" y="4593407"/>
                  <a:pt x="8859097" y="4649036"/>
                </a:cubicBezTo>
                <a:cubicBezTo>
                  <a:pt x="8892544" y="4963372"/>
                  <a:pt x="8818808" y="4944941"/>
                  <a:pt x="8816528" y="5258608"/>
                </a:cubicBezTo>
                <a:cubicBezTo>
                  <a:pt x="8816147" y="5271006"/>
                  <a:pt x="8871260" y="5282066"/>
                  <a:pt x="8908507" y="5148354"/>
                </a:cubicBezTo>
                <a:cubicBezTo>
                  <a:pt x="8981484" y="4884620"/>
                  <a:pt x="9068522" y="4676850"/>
                  <a:pt x="9112612" y="4460032"/>
                </a:cubicBezTo>
                <a:cubicBezTo>
                  <a:pt x="9165063" y="4506612"/>
                  <a:pt x="9210294" y="4296495"/>
                  <a:pt x="9242220" y="4342071"/>
                </a:cubicBezTo>
                <a:cubicBezTo>
                  <a:pt x="9257044" y="4418812"/>
                  <a:pt x="9283648" y="4492872"/>
                  <a:pt x="9341422" y="4562911"/>
                </a:cubicBezTo>
                <a:cubicBezTo>
                  <a:pt x="9391213" y="4774703"/>
                  <a:pt x="9336860" y="4972085"/>
                  <a:pt x="9480152" y="5150031"/>
                </a:cubicBezTo>
                <a:cubicBezTo>
                  <a:pt x="9480152" y="5150031"/>
                  <a:pt x="9482432" y="5095407"/>
                  <a:pt x="9561110" y="4866524"/>
                </a:cubicBezTo>
                <a:cubicBezTo>
                  <a:pt x="9624583" y="4682212"/>
                  <a:pt x="9705921" y="4777385"/>
                  <a:pt x="9881520" y="4313922"/>
                </a:cubicBezTo>
                <a:cubicBezTo>
                  <a:pt x="9929790" y="4492202"/>
                  <a:pt x="9821466" y="4720414"/>
                  <a:pt x="10094366" y="4813241"/>
                </a:cubicBezTo>
                <a:cubicBezTo>
                  <a:pt x="10147197" y="4677855"/>
                  <a:pt x="10106528" y="4511974"/>
                  <a:pt x="10237276" y="4416132"/>
                </a:cubicBezTo>
                <a:cubicBezTo>
                  <a:pt x="10275285" y="4388317"/>
                  <a:pt x="10302651" y="4356481"/>
                  <a:pt x="10324315" y="4322299"/>
                </a:cubicBezTo>
                <a:cubicBezTo>
                  <a:pt x="10330777" y="4339726"/>
                  <a:pt x="10337619" y="4357821"/>
                  <a:pt x="10344080" y="4373907"/>
                </a:cubicBezTo>
                <a:cubicBezTo>
                  <a:pt x="10370306" y="4346763"/>
                  <a:pt x="10519678" y="3662796"/>
                  <a:pt x="10527280" y="3490211"/>
                </a:cubicBezTo>
                <a:cubicBezTo>
                  <a:pt x="10565288" y="3612863"/>
                  <a:pt x="10594174" y="3861183"/>
                  <a:pt x="10594174" y="3861183"/>
                </a:cubicBezTo>
                <a:cubicBezTo>
                  <a:pt x="10594174" y="3861183"/>
                  <a:pt x="10758371" y="3809910"/>
                  <a:pt x="11258180" y="1488576"/>
                </a:cubicBezTo>
                <a:cubicBezTo>
                  <a:pt x="11297708" y="1305268"/>
                  <a:pt x="11334195" y="675255"/>
                  <a:pt x="11362322" y="0"/>
                </a:cubicBezTo>
                <a:lnTo>
                  <a:pt x="12192000" y="0"/>
                </a:lnTo>
                <a:lnTo>
                  <a:pt x="12192000" y="6858000"/>
                </a:ln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p:cNvSpPr>
            <a:spLocks noGrp="1"/>
          </p:cNvSpPr>
          <p:nvPr>
            <p:ph type="ctrTitle"/>
          </p:nvPr>
        </p:nvSpPr>
        <p:spPr>
          <a:xfrm>
            <a:off x="1940564" y="115647"/>
            <a:ext cx="5256584" cy="683106"/>
          </a:xfrm>
        </p:spPr>
        <p:txBody>
          <a:bodyPr anchor="b">
            <a:normAutofit fontScale="90000"/>
          </a:bodyPr>
          <a:lstStyle/>
          <a:p>
            <a:r>
              <a:rPr lang="en-GB" b="1" u="sng" dirty="0"/>
              <a:t>Curriculum Overview</a:t>
            </a:r>
          </a:p>
        </p:txBody>
      </p:sp>
      <p:sp>
        <p:nvSpPr>
          <p:cNvPr id="3" name="Subtitle 2"/>
          <p:cNvSpPr>
            <a:spLocks noGrp="1"/>
          </p:cNvSpPr>
          <p:nvPr>
            <p:ph type="subTitle" idx="1"/>
          </p:nvPr>
        </p:nvSpPr>
        <p:spPr>
          <a:xfrm>
            <a:off x="265113" y="1134442"/>
            <a:ext cx="8699375" cy="5418757"/>
          </a:xfrm>
        </p:spPr>
        <p:txBody>
          <a:bodyPr>
            <a:normAutofit fontScale="25000" lnSpcReduction="20000"/>
          </a:bodyPr>
          <a:lstStyle/>
          <a:p>
            <a:pPr algn="l">
              <a:lnSpc>
                <a:spcPct val="90000"/>
              </a:lnSpc>
            </a:pPr>
            <a:r>
              <a:rPr lang="en-GB" sz="13600" b="1" u="sng" dirty="0">
                <a:solidFill>
                  <a:schemeClr val="tx1"/>
                </a:solidFill>
              </a:rPr>
              <a:t>Term 6:</a:t>
            </a:r>
          </a:p>
          <a:p>
            <a:pPr algn="l">
              <a:lnSpc>
                <a:spcPct val="90000"/>
              </a:lnSpc>
            </a:pPr>
            <a:r>
              <a:rPr lang="en-GB" sz="13600" dirty="0">
                <a:solidFill>
                  <a:schemeClr val="tx1"/>
                </a:solidFill>
              </a:rPr>
              <a:t>English – Street Child</a:t>
            </a:r>
          </a:p>
          <a:p>
            <a:pPr algn="l">
              <a:lnSpc>
                <a:spcPct val="90000"/>
              </a:lnSpc>
            </a:pPr>
            <a:r>
              <a:rPr lang="en-GB" sz="13600" dirty="0">
                <a:solidFill>
                  <a:schemeClr val="tx1"/>
                </a:solidFill>
              </a:rPr>
              <a:t>Maths – Shape, Statistics, Position and Direction</a:t>
            </a:r>
          </a:p>
          <a:p>
            <a:pPr algn="l">
              <a:lnSpc>
                <a:spcPct val="90000"/>
              </a:lnSpc>
            </a:pPr>
            <a:r>
              <a:rPr lang="en-GB" sz="13600" dirty="0">
                <a:solidFill>
                  <a:schemeClr val="tx1"/>
                </a:solidFill>
              </a:rPr>
              <a:t>Science – The Digestive System</a:t>
            </a:r>
          </a:p>
          <a:p>
            <a:pPr algn="l">
              <a:lnSpc>
                <a:spcPct val="90000"/>
              </a:lnSpc>
            </a:pPr>
            <a:r>
              <a:rPr lang="en-GB" sz="13600" dirty="0">
                <a:solidFill>
                  <a:schemeClr val="tx1"/>
                </a:solidFill>
              </a:rPr>
              <a:t>Geography  – Rivers and Coasts</a:t>
            </a:r>
          </a:p>
          <a:p>
            <a:pPr algn="l">
              <a:lnSpc>
                <a:spcPct val="90000"/>
              </a:lnSpc>
            </a:pPr>
            <a:r>
              <a:rPr lang="en-GB" sz="13600" dirty="0">
                <a:solidFill>
                  <a:schemeClr val="tx1"/>
                </a:solidFill>
              </a:rPr>
              <a:t>ICT – Logo and Animation</a:t>
            </a:r>
          </a:p>
          <a:p>
            <a:pPr algn="l">
              <a:lnSpc>
                <a:spcPct val="90000"/>
              </a:lnSpc>
            </a:pPr>
            <a:r>
              <a:rPr lang="en-GB" sz="13600" dirty="0">
                <a:solidFill>
                  <a:schemeClr val="tx1"/>
                </a:solidFill>
              </a:rPr>
              <a:t>P.E – Football and Rounders</a:t>
            </a:r>
          </a:p>
          <a:p>
            <a:pPr algn="l">
              <a:lnSpc>
                <a:spcPct val="90000"/>
              </a:lnSpc>
            </a:pPr>
            <a:r>
              <a:rPr lang="en-GB" sz="13600" dirty="0">
                <a:solidFill>
                  <a:schemeClr val="tx1"/>
                </a:solidFill>
              </a:rPr>
              <a:t>R.E – Christianity </a:t>
            </a:r>
          </a:p>
          <a:p>
            <a:pPr algn="l">
              <a:lnSpc>
                <a:spcPct val="90000"/>
              </a:lnSpc>
            </a:pPr>
            <a:r>
              <a:rPr lang="en-GB" sz="13600" dirty="0">
                <a:solidFill>
                  <a:schemeClr val="tx1"/>
                </a:solidFill>
              </a:rPr>
              <a:t>PSHE – Transition and moving up</a:t>
            </a:r>
          </a:p>
          <a:p>
            <a:pPr algn="l">
              <a:lnSpc>
                <a:spcPct val="90000"/>
              </a:lnSpc>
            </a:pPr>
            <a:r>
              <a:rPr lang="en-GB" sz="13600" dirty="0">
                <a:solidFill>
                  <a:schemeClr val="tx1"/>
                </a:solidFill>
              </a:rPr>
              <a:t>Art – Claude Monet inspired river art</a:t>
            </a:r>
          </a:p>
          <a:p>
            <a:pPr algn="l">
              <a:lnSpc>
                <a:spcPct val="90000"/>
              </a:lnSpc>
            </a:pPr>
            <a:r>
              <a:rPr lang="en-GB" sz="13600" dirty="0">
                <a:solidFill>
                  <a:schemeClr val="tx1"/>
                </a:solidFill>
              </a:rPr>
              <a:t>Spanish – Food</a:t>
            </a:r>
          </a:p>
          <a:p>
            <a:pPr algn="l">
              <a:lnSpc>
                <a:spcPct val="90000"/>
              </a:lnSpc>
            </a:pPr>
            <a:endParaRPr lang="en-GB" sz="9800" dirty="0">
              <a:solidFill>
                <a:schemeClr val="tx1"/>
              </a:solidFill>
            </a:endParaRPr>
          </a:p>
          <a:p>
            <a:pPr algn="l">
              <a:lnSpc>
                <a:spcPct val="90000"/>
              </a:lnSpc>
            </a:pPr>
            <a:endParaRPr lang="en-GB" sz="4000" dirty="0">
              <a:solidFill>
                <a:schemeClr val="tx1"/>
              </a:solidFill>
            </a:endParaRPr>
          </a:p>
        </p:txBody>
      </p:sp>
      <p:pic>
        <p:nvPicPr>
          <p:cNvPr id="1039" name="Picture 15" descr="The Academy of Woodlands"/>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44487" y="30163"/>
            <a:ext cx="913541" cy="110428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5560190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68" name="Rectangle 1067">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0" name="Freeform: Shape 1069">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4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p:cNvSpPr>
            <a:spLocks noGrp="1"/>
          </p:cNvSpPr>
          <p:nvPr>
            <p:ph type="ctrTitle"/>
          </p:nvPr>
        </p:nvSpPr>
        <p:spPr>
          <a:xfrm>
            <a:off x="4572000" y="283344"/>
            <a:ext cx="4154487" cy="1561480"/>
          </a:xfrm>
        </p:spPr>
        <p:txBody>
          <a:bodyPr anchor="b">
            <a:normAutofit/>
          </a:bodyPr>
          <a:lstStyle/>
          <a:p>
            <a:r>
              <a:rPr lang="en-GB" b="1" u="sng" dirty="0"/>
              <a:t>P.E and Forest School</a:t>
            </a:r>
          </a:p>
        </p:txBody>
      </p:sp>
      <p:pic>
        <p:nvPicPr>
          <p:cNvPr id="1039" name="Picture 15" descr="The Academy of Woodlands"/>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384173" y="3068960"/>
            <a:ext cx="1512916" cy="182880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TextBox 5">
            <a:extLst>
              <a:ext uri="{FF2B5EF4-FFF2-40B4-BE49-F238E27FC236}">
                <a16:creationId xmlns:a16="http://schemas.microsoft.com/office/drawing/2014/main" id="{ADD09848-CEF2-4E7D-8B71-43BC45EF8029}"/>
              </a:ext>
            </a:extLst>
          </p:cNvPr>
          <p:cNvSpPr txBox="1"/>
          <p:nvPr/>
        </p:nvSpPr>
        <p:spPr>
          <a:xfrm>
            <a:off x="722313" y="1124744"/>
            <a:ext cx="4497759" cy="5693866"/>
          </a:xfrm>
          <a:prstGeom prst="rect">
            <a:avLst/>
          </a:prstGeom>
          <a:noFill/>
        </p:spPr>
        <p:txBody>
          <a:bodyPr wrap="square" rtlCol="0">
            <a:spAutoFit/>
          </a:bodyPr>
          <a:lstStyle/>
          <a:p>
            <a:r>
              <a:rPr lang="en-GB" sz="2800" b="1" dirty="0"/>
              <a:t>Badgers Term 1</a:t>
            </a:r>
          </a:p>
          <a:p>
            <a:r>
              <a:rPr lang="en-GB" sz="2800" b="1" dirty="0"/>
              <a:t>PE – Tuesday &amp; Thursday</a:t>
            </a:r>
          </a:p>
          <a:p>
            <a:r>
              <a:rPr lang="en-GB" sz="2800" b="1" dirty="0"/>
              <a:t>Forest School - Tuesday</a:t>
            </a:r>
          </a:p>
          <a:p>
            <a:endParaRPr lang="en-GB" sz="2800" b="1" dirty="0"/>
          </a:p>
          <a:p>
            <a:r>
              <a:rPr lang="en-GB" sz="2800" b="1" dirty="0"/>
              <a:t>Beetles Term 1</a:t>
            </a:r>
          </a:p>
          <a:p>
            <a:r>
              <a:rPr lang="en-GB" sz="2800" b="1" dirty="0"/>
              <a:t>PE – Tuesday &amp; Thursday</a:t>
            </a:r>
          </a:p>
          <a:p>
            <a:r>
              <a:rPr lang="en-GB" sz="2800" b="1" dirty="0"/>
              <a:t>Forest School- Tuesday</a:t>
            </a:r>
          </a:p>
          <a:p>
            <a:endParaRPr lang="en-GB" sz="2800" b="1" dirty="0"/>
          </a:p>
          <a:p>
            <a:r>
              <a:rPr lang="en-GB" sz="2800" b="1" dirty="0"/>
              <a:t>Butterflies Term 1</a:t>
            </a:r>
          </a:p>
          <a:p>
            <a:r>
              <a:rPr lang="en-GB" sz="2800" b="1" dirty="0"/>
              <a:t>PE – Tuesday &amp; Friday (swimming)</a:t>
            </a:r>
          </a:p>
          <a:p>
            <a:r>
              <a:rPr lang="en-GB" sz="2800" b="1" dirty="0"/>
              <a:t>Forest School- Tuesday</a:t>
            </a:r>
          </a:p>
          <a:p>
            <a:endParaRPr lang="en-GB" sz="2800" b="1" dirty="0"/>
          </a:p>
        </p:txBody>
      </p:sp>
    </p:spTree>
    <p:extLst>
      <p:ext uri="{BB962C8B-B14F-4D97-AF65-F5344CB8AC3E}">
        <p14:creationId xmlns:p14="http://schemas.microsoft.com/office/powerpoint/2010/main" val="14190606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68" name="Rectangle 1067">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0" name="Freeform: Shape 1069">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4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p:cNvSpPr>
            <a:spLocks noGrp="1"/>
          </p:cNvSpPr>
          <p:nvPr>
            <p:ph type="ctrTitle"/>
          </p:nvPr>
        </p:nvSpPr>
        <p:spPr>
          <a:xfrm>
            <a:off x="5004048" y="77826"/>
            <a:ext cx="4066483" cy="1608578"/>
          </a:xfrm>
        </p:spPr>
        <p:txBody>
          <a:bodyPr anchor="b">
            <a:normAutofit/>
          </a:bodyPr>
          <a:lstStyle/>
          <a:p>
            <a:r>
              <a:rPr lang="en-GB" b="1" u="sng" dirty="0"/>
              <a:t>Uniform Expectations</a:t>
            </a:r>
          </a:p>
        </p:txBody>
      </p:sp>
      <p:sp>
        <p:nvSpPr>
          <p:cNvPr id="3" name="Subtitle 2"/>
          <p:cNvSpPr>
            <a:spLocks noGrp="1"/>
          </p:cNvSpPr>
          <p:nvPr>
            <p:ph type="subTitle" idx="1"/>
          </p:nvPr>
        </p:nvSpPr>
        <p:spPr>
          <a:xfrm>
            <a:off x="4572000" y="4279787"/>
            <a:ext cx="3943350" cy="1467873"/>
          </a:xfrm>
        </p:spPr>
        <p:txBody>
          <a:bodyPr>
            <a:normAutofit/>
          </a:bodyPr>
          <a:lstStyle/>
          <a:p>
            <a:pPr algn="l"/>
            <a:endParaRPr lang="en-GB"/>
          </a:p>
        </p:txBody>
      </p:sp>
      <p:pic>
        <p:nvPicPr>
          <p:cNvPr id="1039" name="Picture 15" descr="The Academy of Woodlands"/>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002434" y="1916832"/>
            <a:ext cx="1512916" cy="182880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4" name="Picture 13">
            <a:extLst>
              <a:ext uri="{FF2B5EF4-FFF2-40B4-BE49-F238E27FC236}">
                <a16:creationId xmlns:a16="http://schemas.microsoft.com/office/drawing/2014/main" id="{9BEAD810-48E2-3559-E3C1-60573EF08171}"/>
              </a:ext>
            </a:extLst>
          </p:cNvPr>
          <p:cNvPicPr>
            <a:picLocks noChangeAspect="1"/>
          </p:cNvPicPr>
          <p:nvPr/>
        </p:nvPicPr>
        <p:blipFill>
          <a:blip r:embed="rId3"/>
          <a:stretch>
            <a:fillRect/>
          </a:stretch>
        </p:blipFill>
        <p:spPr>
          <a:xfrm>
            <a:off x="73469" y="188640"/>
            <a:ext cx="5794675" cy="5688632"/>
          </a:xfrm>
          <a:prstGeom prst="rect">
            <a:avLst/>
          </a:prstGeom>
        </p:spPr>
      </p:pic>
    </p:spTree>
    <p:extLst>
      <p:ext uri="{BB962C8B-B14F-4D97-AF65-F5344CB8AC3E}">
        <p14:creationId xmlns:p14="http://schemas.microsoft.com/office/powerpoint/2010/main" val="5098251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68" name="Rectangle 1067">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0" name="Freeform: Shape 1069">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4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p:cNvSpPr>
            <a:spLocks noGrp="1"/>
          </p:cNvSpPr>
          <p:nvPr>
            <p:ph type="ctrTitle"/>
          </p:nvPr>
        </p:nvSpPr>
        <p:spPr>
          <a:xfrm>
            <a:off x="5701345" y="217746"/>
            <a:ext cx="3025142" cy="783708"/>
          </a:xfrm>
        </p:spPr>
        <p:txBody>
          <a:bodyPr anchor="b">
            <a:normAutofit/>
          </a:bodyPr>
          <a:lstStyle/>
          <a:p>
            <a:r>
              <a:rPr lang="en-GB" b="1" u="sng" dirty="0"/>
              <a:t>MTC</a:t>
            </a:r>
          </a:p>
        </p:txBody>
      </p:sp>
      <p:sp>
        <p:nvSpPr>
          <p:cNvPr id="3" name="Subtitle 2"/>
          <p:cNvSpPr>
            <a:spLocks noGrp="1"/>
          </p:cNvSpPr>
          <p:nvPr>
            <p:ph type="subTitle" idx="1"/>
          </p:nvPr>
        </p:nvSpPr>
        <p:spPr>
          <a:xfrm>
            <a:off x="4572000" y="4279787"/>
            <a:ext cx="3943350" cy="1467873"/>
          </a:xfrm>
        </p:spPr>
        <p:txBody>
          <a:bodyPr>
            <a:normAutofit/>
          </a:bodyPr>
          <a:lstStyle/>
          <a:p>
            <a:pPr algn="l"/>
            <a:endParaRPr lang="en-GB"/>
          </a:p>
        </p:txBody>
      </p:sp>
      <p:pic>
        <p:nvPicPr>
          <p:cNvPr id="1039" name="Picture 15" descr="The Academy of Woodlands"/>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709621" y="1196752"/>
            <a:ext cx="1512916" cy="182880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TextBox 13">
            <a:extLst>
              <a:ext uri="{FF2B5EF4-FFF2-40B4-BE49-F238E27FC236}">
                <a16:creationId xmlns:a16="http://schemas.microsoft.com/office/drawing/2014/main" id="{97E445DB-C5EA-4B3F-7608-8641C186D2CF}"/>
              </a:ext>
            </a:extLst>
          </p:cNvPr>
          <p:cNvSpPr txBox="1"/>
          <p:nvPr/>
        </p:nvSpPr>
        <p:spPr>
          <a:xfrm>
            <a:off x="270136" y="164571"/>
            <a:ext cx="4949936" cy="6937284"/>
          </a:xfrm>
          <a:prstGeom prst="rect">
            <a:avLst/>
          </a:prstGeom>
          <a:noFill/>
        </p:spPr>
        <p:txBody>
          <a:bodyPr wrap="square">
            <a:sp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a:ea typeface="+mn-ea"/>
                <a:cs typeface="+mn-cs"/>
              </a:rPr>
              <a:t>MTC stands for Multiplication Tables Check.</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a:ea typeface="+mn-ea"/>
                <a:cs typeface="+mn-cs"/>
              </a:rPr>
              <a:t>This is a national test which all children in Year 4, throughout the country, will sit in June.</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a:ea typeface="+mn-ea"/>
                <a:cs typeface="+mn-cs"/>
              </a:rPr>
              <a:t>It will be taken on a computer.</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a:ea typeface="+mn-ea"/>
                <a:cs typeface="+mn-cs"/>
              </a:rPr>
              <a:t>It will focus on their recall of their times tables only and not division.</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a:ea typeface="+mn-ea"/>
                <a:cs typeface="+mn-cs"/>
              </a:rPr>
              <a:t>Children have 25 questions and 6 seconds to answer each one.</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a:ea typeface="+mn-ea"/>
                <a:cs typeface="+mn-cs"/>
                <a:hlinkClick r:id="rId3"/>
              </a:rPr>
              <a:t>MTC information video</a:t>
            </a:r>
            <a:endParaRPr kumimoji="0" lang="en-GB" sz="28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lang="en-GB" sz="1600" b="1" dirty="0"/>
          </a:p>
        </p:txBody>
      </p:sp>
    </p:spTree>
    <p:extLst>
      <p:ext uri="{BB962C8B-B14F-4D97-AF65-F5344CB8AC3E}">
        <p14:creationId xmlns:p14="http://schemas.microsoft.com/office/powerpoint/2010/main" val="6707419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68" name="Rectangle 1067">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0" name="Freeform: Shape 1069">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4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p:cNvSpPr>
            <a:spLocks noGrp="1"/>
          </p:cNvSpPr>
          <p:nvPr>
            <p:ph type="ctrTitle"/>
          </p:nvPr>
        </p:nvSpPr>
        <p:spPr>
          <a:xfrm>
            <a:off x="4788024" y="127084"/>
            <a:ext cx="4048001" cy="853644"/>
          </a:xfrm>
        </p:spPr>
        <p:txBody>
          <a:bodyPr anchor="b">
            <a:normAutofit/>
          </a:bodyPr>
          <a:lstStyle/>
          <a:p>
            <a:r>
              <a:rPr lang="en-GB" b="1" u="sng" dirty="0"/>
              <a:t>Reading</a:t>
            </a:r>
          </a:p>
        </p:txBody>
      </p:sp>
      <p:sp>
        <p:nvSpPr>
          <p:cNvPr id="3" name="Subtitle 2"/>
          <p:cNvSpPr>
            <a:spLocks noGrp="1"/>
          </p:cNvSpPr>
          <p:nvPr>
            <p:ph type="subTitle" idx="1"/>
          </p:nvPr>
        </p:nvSpPr>
        <p:spPr>
          <a:xfrm>
            <a:off x="4572000" y="4279787"/>
            <a:ext cx="3943350" cy="1467873"/>
          </a:xfrm>
        </p:spPr>
        <p:txBody>
          <a:bodyPr>
            <a:normAutofit/>
          </a:bodyPr>
          <a:lstStyle/>
          <a:p>
            <a:pPr algn="l"/>
            <a:endParaRPr lang="en-GB" dirty="0"/>
          </a:p>
        </p:txBody>
      </p:sp>
      <p:pic>
        <p:nvPicPr>
          <p:cNvPr id="1039" name="Picture 15" descr="The Academy of Woodlands"/>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709621" y="1196752"/>
            <a:ext cx="1512916" cy="182880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TextBox 13">
            <a:extLst>
              <a:ext uri="{FF2B5EF4-FFF2-40B4-BE49-F238E27FC236}">
                <a16:creationId xmlns:a16="http://schemas.microsoft.com/office/drawing/2014/main" id="{97E445DB-C5EA-4B3F-7608-8641C186D2CF}"/>
              </a:ext>
            </a:extLst>
          </p:cNvPr>
          <p:cNvSpPr txBox="1"/>
          <p:nvPr/>
        </p:nvSpPr>
        <p:spPr>
          <a:xfrm>
            <a:off x="270136" y="164571"/>
            <a:ext cx="4949936" cy="5789277"/>
          </a:xfrm>
          <a:prstGeom prst="rect">
            <a:avLst/>
          </a:prstGeom>
          <a:noFill/>
        </p:spPr>
        <p:txBody>
          <a:bodyPr wrap="square">
            <a:sp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Calibri"/>
                <a:ea typeface="+mn-ea"/>
                <a:cs typeface="+mn-cs"/>
              </a:rPr>
              <a:t>Now your child is in their second year of being in </a:t>
            </a:r>
            <a:r>
              <a:rPr lang="en-GB" sz="2200" dirty="0">
                <a:solidFill>
                  <a:prstClr val="black"/>
                </a:solidFill>
                <a:latin typeface="Calibri"/>
              </a:rPr>
              <a:t>KS2</a:t>
            </a:r>
            <a:r>
              <a:rPr kumimoji="0" lang="en-GB" sz="2200" b="0" i="0" u="none" strike="noStrike" kern="1200" cap="none" spc="0" normalizeH="0" baseline="0" noProof="0" dirty="0">
                <a:ln>
                  <a:noFill/>
                </a:ln>
                <a:solidFill>
                  <a:prstClr val="black"/>
                </a:solidFill>
                <a:effectLst/>
                <a:uLnTx/>
                <a:uFillTx/>
                <a:latin typeface="Calibri"/>
                <a:ea typeface="+mn-ea"/>
                <a:cs typeface="+mn-cs"/>
              </a:rPr>
              <a:t>, we will have a stronger focus on reading comprehension.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Calibri"/>
                <a:ea typeface="+mn-ea"/>
                <a:cs typeface="+mn-cs"/>
              </a:rPr>
              <a:t>Children still need to read as much as they can at home.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Calibri"/>
                <a:ea typeface="+mn-ea"/>
                <a:cs typeface="+mn-cs"/>
              </a:rPr>
              <a:t>Please sign their contact book each time you read with them.  Putting which pages they have read and whether they have finished their book is particularly helpful.</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Calibri"/>
                <a:ea typeface="+mn-ea"/>
                <a:cs typeface="+mn-cs"/>
              </a:rPr>
              <a:t>There is no need to read a whole book every night.  In fact it is probably more useful to just read a few pages and spend  time discussing what has been read and asking questions to check for understanding</a:t>
            </a:r>
            <a:r>
              <a:rPr kumimoji="0" lang="en-GB" sz="2700" b="0" i="0" u="none" strike="noStrike" kern="1200" cap="none" spc="0" normalizeH="0" baseline="0" noProof="0" dirty="0">
                <a:ln>
                  <a:noFill/>
                </a:ln>
                <a:solidFill>
                  <a:prstClr val="black"/>
                </a:solidFill>
                <a:effectLst/>
                <a:uLnTx/>
                <a:uFillTx/>
                <a:latin typeface="Calibri"/>
                <a:ea typeface="+mn-ea"/>
                <a:cs typeface="+mn-cs"/>
              </a:rPr>
              <a:t>.</a:t>
            </a:r>
          </a:p>
        </p:txBody>
      </p:sp>
    </p:spTree>
    <p:extLst>
      <p:ext uri="{BB962C8B-B14F-4D97-AF65-F5344CB8AC3E}">
        <p14:creationId xmlns:p14="http://schemas.microsoft.com/office/powerpoint/2010/main" val="33340291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68" name="Rectangle 1067">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0" name="Freeform: Shape 1069">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4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p:cNvSpPr>
            <a:spLocks noGrp="1"/>
          </p:cNvSpPr>
          <p:nvPr>
            <p:ph type="ctrTitle"/>
          </p:nvPr>
        </p:nvSpPr>
        <p:spPr>
          <a:xfrm>
            <a:off x="5087937" y="131763"/>
            <a:ext cx="3943350" cy="783709"/>
          </a:xfrm>
        </p:spPr>
        <p:txBody>
          <a:bodyPr anchor="b">
            <a:normAutofit/>
          </a:bodyPr>
          <a:lstStyle/>
          <a:p>
            <a:r>
              <a:rPr lang="en-GB" b="1" u="sng" dirty="0"/>
              <a:t>Purple Mash</a:t>
            </a:r>
          </a:p>
        </p:txBody>
      </p:sp>
      <p:sp>
        <p:nvSpPr>
          <p:cNvPr id="3" name="Subtitle 2"/>
          <p:cNvSpPr>
            <a:spLocks noGrp="1"/>
          </p:cNvSpPr>
          <p:nvPr>
            <p:ph type="subTitle" idx="1"/>
          </p:nvPr>
        </p:nvSpPr>
        <p:spPr>
          <a:xfrm>
            <a:off x="4572000" y="4279787"/>
            <a:ext cx="3943350" cy="1467873"/>
          </a:xfrm>
        </p:spPr>
        <p:txBody>
          <a:bodyPr>
            <a:normAutofit/>
          </a:bodyPr>
          <a:lstStyle/>
          <a:p>
            <a:pPr algn="l"/>
            <a:endParaRPr lang="en-GB" dirty="0"/>
          </a:p>
        </p:txBody>
      </p:sp>
      <p:pic>
        <p:nvPicPr>
          <p:cNvPr id="1039" name="Picture 15" descr="The Academy of Woodlands"/>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545742" y="1595125"/>
            <a:ext cx="1512916" cy="182880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TextBox 13">
            <a:extLst>
              <a:ext uri="{FF2B5EF4-FFF2-40B4-BE49-F238E27FC236}">
                <a16:creationId xmlns:a16="http://schemas.microsoft.com/office/drawing/2014/main" id="{97E445DB-C5EA-4B3F-7608-8641C186D2CF}"/>
              </a:ext>
            </a:extLst>
          </p:cNvPr>
          <p:cNvSpPr txBox="1"/>
          <p:nvPr/>
        </p:nvSpPr>
        <p:spPr>
          <a:xfrm>
            <a:off x="270136" y="164571"/>
            <a:ext cx="4949936" cy="6518708"/>
          </a:xfrm>
          <a:prstGeom prst="rect">
            <a:avLst/>
          </a:prstGeom>
          <a:noFill/>
        </p:spPr>
        <p:txBody>
          <a:bodyPr wrap="square">
            <a:sp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Your child will have already brought home a login for the Purple Mash website. This is the site the whole school will be using to support the children’s ICT lessons.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There are a couple of multiplication games on this site which would be really useful practise for the MTC, as well as lots of other games and activities which will support the children’s learning in different areas.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Teachers will set tasks for the children to complete at home and whilst these are not compulsory, they will be supporting your child’s work in class. </a:t>
            </a:r>
          </a:p>
        </p:txBody>
      </p:sp>
    </p:spTree>
    <p:extLst>
      <p:ext uri="{BB962C8B-B14F-4D97-AF65-F5344CB8AC3E}">
        <p14:creationId xmlns:p14="http://schemas.microsoft.com/office/powerpoint/2010/main" val="35772116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68" name="Rectangle 1067">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0" name="Freeform: Shape 1069">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4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p:cNvSpPr>
            <a:spLocks noGrp="1"/>
          </p:cNvSpPr>
          <p:nvPr>
            <p:ph type="ctrTitle"/>
          </p:nvPr>
        </p:nvSpPr>
        <p:spPr>
          <a:xfrm>
            <a:off x="4788024" y="152400"/>
            <a:ext cx="4221501" cy="1260376"/>
          </a:xfrm>
        </p:spPr>
        <p:txBody>
          <a:bodyPr anchor="b">
            <a:normAutofit/>
          </a:bodyPr>
          <a:lstStyle/>
          <a:p>
            <a:r>
              <a:rPr lang="en-GB" sz="3600" b="1" u="sng" dirty="0"/>
              <a:t>Before and After School Provision</a:t>
            </a:r>
          </a:p>
        </p:txBody>
      </p:sp>
      <p:sp>
        <p:nvSpPr>
          <p:cNvPr id="3" name="Subtitle 2"/>
          <p:cNvSpPr>
            <a:spLocks noGrp="1"/>
          </p:cNvSpPr>
          <p:nvPr>
            <p:ph type="subTitle" idx="1"/>
          </p:nvPr>
        </p:nvSpPr>
        <p:spPr>
          <a:xfrm>
            <a:off x="4572000" y="4279787"/>
            <a:ext cx="3943350" cy="1467873"/>
          </a:xfrm>
        </p:spPr>
        <p:txBody>
          <a:bodyPr>
            <a:normAutofit/>
          </a:bodyPr>
          <a:lstStyle/>
          <a:p>
            <a:pPr algn="l"/>
            <a:endParaRPr lang="en-GB" dirty="0"/>
          </a:p>
        </p:txBody>
      </p:sp>
      <p:pic>
        <p:nvPicPr>
          <p:cNvPr id="1039" name="Picture 15" descr="The Academy of Woodlands"/>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002434" y="2093988"/>
            <a:ext cx="1512916" cy="182880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TextBox 13">
            <a:extLst>
              <a:ext uri="{FF2B5EF4-FFF2-40B4-BE49-F238E27FC236}">
                <a16:creationId xmlns:a16="http://schemas.microsoft.com/office/drawing/2014/main" id="{97E445DB-C5EA-4B3F-7608-8641C186D2CF}"/>
              </a:ext>
            </a:extLst>
          </p:cNvPr>
          <p:cNvSpPr txBox="1"/>
          <p:nvPr/>
        </p:nvSpPr>
        <p:spPr>
          <a:xfrm>
            <a:off x="270136" y="164571"/>
            <a:ext cx="5381984" cy="5940088"/>
          </a:xfrm>
          <a:prstGeom prst="rect">
            <a:avLst/>
          </a:prstGeom>
          <a:noFill/>
        </p:spPr>
        <p:txBody>
          <a:bodyPr wrap="square">
            <a:spAutoFit/>
          </a:bodyPr>
          <a:lstStyle/>
          <a:p>
            <a:pPr algn="l"/>
            <a:r>
              <a:rPr lang="en-GB" sz="2000" u="sng" dirty="0">
                <a:solidFill>
                  <a:schemeClr val="tx1"/>
                </a:solidFill>
              </a:rPr>
              <a:t>Before school – Entry Via the Arts Centre</a:t>
            </a:r>
          </a:p>
          <a:p>
            <a:pPr marL="571500" indent="-571500" algn="l">
              <a:buFont typeface="Arial" panose="020B0604020202020204" pitchFamily="34" charset="0"/>
              <a:buChar char="•"/>
            </a:pPr>
            <a:r>
              <a:rPr lang="en-GB" sz="2000" dirty="0">
                <a:solidFill>
                  <a:schemeClr val="tx1"/>
                </a:solidFill>
              </a:rPr>
              <a:t>WASPs (Paid for breakfast provision.) 7:30am - 8:40am (Children taken to classrooms)</a:t>
            </a:r>
          </a:p>
          <a:p>
            <a:pPr marL="571500" indent="-571500" algn="l">
              <a:buFont typeface="Arial" panose="020B0604020202020204" pitchFamily="34" charset="0"/>
              <a:buChar char="•"/>
            </a:pPr>
            <a:r>
              <a:rPr lang="en-GB" sz="2000" dirty="0">
                <a:solidFill>
                  <a:schemeClr val="tx1"/>
                </a:solidFill>
              </a:rPr>
              <a:t>Free Breakfast club – 8:00am -8:40am (Children taken to classrooms)</a:t>
            </a:r>
          </a:p>
          <a:p>
            <a:pPr algn="l"/>
            <a:r>
              <a:rPr lang="en-GB" sz="2000" u="sng" dirty="0">
                <a:solidFill>
                  <a:schemeClr val="tx1"/>
                </a:solidFill>
              </a:rPr>
              <a:t>After School</a:t>
            </a:r>
          </a:p>
          <a:p>
            <a:pPr marL="571500" indent="-571500" algn="l">
              <a:buFont typeface="Arial" panose="020B0604020202020204" pitchFamily="34" charset="0"/>
              <a:buChar char="•"/>
            </a:pPr>
            <a:r>
              <a:rPr lang="en-GB" sz="2000" dirty="0">
                <a:solidFill>
                  <a:schemeClr val="tx1"/>
                </a:solidFill>
              </a:rPr>
              <a:t>Clubs- have limited spaces. 3:20pm – 4:20pm collection from allocated place. </a:t>
            </a:r>
          </a:p>
          <a:p>
            <a:pPr marL="571500" indent="-571500" algn="l">
              <a:buFont typeface="Arial" panose="020B0604020202020204" pitchFamily="34" charset="0"/>
              <a:buChar char="•"/>
            </a:pPr>
            <a:r>
              <a:rPr lang="en-GB" sz="2000" dirty="0">
                <a:solidFill>
                  <a:schemeClr val="tx1"/>
                </a:solidFill>
              </a:rPr>
              <a:t>WASPs (Paid for afterschool provision.) from 3:20pm – 6:30pm- collection form Arts centre. </a:t>
            </a:r>
          </a:p>
          <a:p>
            <a:pPr marL="571500" indent="-571500" algn="l">
              <a:buFont typeface="Arial" panose="020B0604020202020204" pitchFamily="34" charset="0"/>
              <a:buChar char="•"/>
            </a:pPr>
            <a:endParaRPr lang="en-GB" sz="2000" dirty="0">
              <a:solidFill>
                <a:schemeClr val="tx1"/>
              </a:solidFill>
            </a:endParaRPr>
          </a:p>
          <a:p>
            <a:pPr algn="l"/>
            <a:r>
              <a:rPr lang="en-GB" sz="2000" dirty="0">
                <a:solidFill>
                  <a:schemeClr val="tx1"/>
                </a:solidFill>
              </a:rPr>
              <a:t>More information about WASPs can be found on the school website under the ‘Wrap Around Care’ section.</a:t>
            </a:r>
          </a:p>
          <a:p>
            <a:pPr algn="l"/>
            <a:endParaRPr lang="en-GB" sz="2000" dirty="0">
              <a:hlinkClick r:id="rId3"/>
            </a:endParaRPr>
          </a:p>
          <a:p>
            <a:pPr algn="l"/>
            <a:r>
              <a:rPr lang="en-GB" sz="2000" dirty="0">
                <a:hlinkClick r:id="rId3"/>
              </a:rPr>
              <a:t>https://www.theacademyofwoodlands.co.uk/page/?title=How+To+Book&amp;pid=88</a:t>
            </a:r>
            <a:endParaRPr lang="en-GB" sz="2000" dirty="0"/>
          </a:p>
        </p:txBody>
      </p:sp>
    </p:spTree>
    <p:extLst>
      <p:ext uri="{BB962C8B-B14F-4D97-AF65-F5344CB8AC3E}">
        <p14:creationId xmlns:p14="http://schemas.microsoft.com/office/powerpoint/2010/main" val="36703986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68" name="Rectangle 1067">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0" name="Freeform: Shape 1069">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4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p:cNvSpPr>
            <a:spLocks noGrp="1"/>
          </p:cNvSpPr>
          <p:nvPr>
            <p:ph type="ctrTitle"/>
          </p:nvPr>
        </p:nvSpPr>
        <p:spPr>
          <a:xfrm>
            <a:off x="716330" y="1380576"/>
            <a:ext cx="5306722" cy="3699770"/>
          </a:xfrm>
        </p:spPr>
        <p:txBody>
          <a:bodyPr anchor="b">
            <a:noAutofit/>
          </a:bodyPr>
          <a:lstStyle/>
          <a:p>
            <a:pPr algn="l"/>
            <a:r>
              <a:rPr lang="en-GB" sz="2400" dirty="0"/>
              <a:t>In March some of the children from Year 4 will be given the opportunity to attend the Medway Music Festival. </a:t>
            </a:r>
            <a:br>
              <a:rPr lang="en-GB" sz="2400" dirty="0"/>
            </a:br>
            <a:br>
              <a:rPr lang="en-GB" sz="2400" dirty="0"/>
            </a:br>
            <a:r>
              <a:rPr lang="en-GB" sz="2400" dirty="0"/>
              <a:t>This is an exciting opportunity for the children to perform on stage, with other schools. Nearer the time we will be asking which children would like to attend as the number of places is restricted to 45. </a:t>
            </a:r>
          </a:p>
        </p:txBody>
      </p:sp>
      <p:pic>
        <p:nvPicPr>
          <p:cNvPr id="1039" name="Picture 15" descr="The Academy of Woodlands"/>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709621" y="1196752"/>
            <a:ext cx="1512916" cy="182880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TextBox 13">
            <a:extLst>
              <a:ext uri="{FF2B5EF4-FFF2-40B4-BE49-F238E27FC236}">
                <a16:creationId xmlns:a16="http://schemas.microsoft.com/office/drawing/2014/main" id="{97E445DB-C5EA-4B3F-7608-8641C186D2CF}"/>
              </a:ext>
            </a:extLst>
          </p:cNvPr>
          <p:cNvSpPr txBox="1"/>
          <p:nvPr/>
        </p:nvSpPr>
        <p:spPr>
          <a:xfrm>
            <a:off x="270136" y="164571"/>
            <a:ext cx="5381984" cy="646331"/>
          </a:xfrm>
          <a:prstGeom prst="rect">
            <a:avLst/>
          </a:prstGeom>
          <a:noFill/>
        </p:spPr>
        <p:txBody>
          <a:bodyPr wrap="square">
            <a:spAutoFit/>
          </a:bodyPr>
          <a:lstStyle/>
          <a:p>
            <a:pPr algn="ctr"/>
            <a:r>
              <a:rPr lang="en-GB" sz="3600" u="sng" dirty="0"/>
              <a:t>Medway Music Festival</a:t>
            </a:r>
          </a:p>
        </p:txBody>
      </p:sp>
    </p:spTree>
    <p:extLst>
      <p:ext uri="{BB962C8B-B14F-4D97-AF65-F5344CB8AC3E}">
        <p14:creationId xmlns:p14="http://schemas.microsoft.com/office/powerpoint/2010/main" val="14353802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68" name="Rectangle 1067">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0" name="Freeform: Shape 1069">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4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p:cNvSpPr>
            <a:spLocks noGrp="1"/>
          </p:cNvSpPr>
          <p:nvPr>
            <p:ph type="ctrTitle"/>
          </p:nvPr>
        </p:nvSpPr>
        <p:spPr>
          <a:xfrm>
            <a:off x="4572000" y="1406005"/>
            <a:ext cx="3943350" cy="2806704"/>
          </a:xfrm>
        </p:spPr>
        <p:txBody>
          <a:bodyPr anchor="b">
            <a:normAutofit/>
          </a:bodyPr>
          <a:lstStyle/>
          <a:p>
            <a:endParaRPr lang="en-GB" sz="3200" b="1" u="sng" dirty="0"/>
          </a:p>
        </p:txBody>
      </p:sp>
      <p:sp>
        <p:nvSpPr>
          <p:cNvPr id="3" name="Subtitle 2"/>
          <p:cNvSpPr>
            <a:spLocks noGrp="1"/>
          </p:cNvSpPr>
          <p:nvPr>
            <p:ph type="subTitle" idx="1"/>
          </p:nvPr>
        </p:nvSpPr>
        <p:spPr>
          <a:xfrm>
            <a:off x="4572000" y="4279787"/>
            <a:ext cx="3943350" cy="1467873"/>
          </a:xfrm>
        </p:spPr>
        <p:txBody>
          <a:bodyPr>
            <a:normAutofit/>
          </a:bodyPr>
          <a:lstStyle/>
          <a:p>
            <a:pPr algn="l"/>
            <a:endParaRPr lang="en-GB" dirty="0"/>
          </a:p>
        </p:txBody>
      </p:sp>
      <p:pic>
        <p:nvPicPr>
          <p:cNvPr id="1039" name="Picture 15" descr="The Academy of Woodlands"/>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709621" y="1196752"/>
            <a:ext cx="1512916" cy="182880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TextBox 13">
            <a:extLst>
              <a:ext uri="{FF2B5EF4-FFF2-40B4-BE49-F238E27FC236}">
                <a16:creationId xmlns:a16="http://schemas.microsoft.com/office/drawing/2014/main" id="{97E445DB-C5EA-4B3F-7608-8641C186D2CF}"/>
              </a:ext>
            </a:extLst>
          </p:cNvPr>
          <p:cNvSpPr txBox="1"/>
          <p:nvPr/>
        </p:nvSpPr>
        <p:spPr>
          <a:xfrm>
            <a:off x="270136" y="164571"/>
            <a:ext cx="5381984" cy="1015663"/>
          </a:xfrm>
          <a:prstGeom prst="rect">
            <a:avLst/>
          </a:prstGeom>
          <a:noFill/>
        </p:spPr>
        <p:txBody>
          <a:bodyPr wrap="square">
            <a:spAutoFit/>
          </a:bodyPr>
          <a:lstStyle/>
          <a:p>
            <a:pPr algn="ctr"/>
            <a:r>
              <a:rPr lang="en-GB" sz="6000" dirty="0"/>
              <a:t>Questions?</a:t>
            </a:r>
          </a:p>
        </p:txBody>
      </p:sp>
    </p:spTree>
    <p:extLst>
      <p:ext uri="{BB962C8B-B14F-4D97-AF65-F5344CB8AC3E}">
        <p14:creationId xmlns:p14="http://schemas.microsoft.com/office/powerpoint/2010/main" val="27840012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492</TotalTime>
  <Words>941</Words>
  <Application>Microsoft Office PowerPoint</Application>
  <PresentationFormat>On-screen Show (4:3)</PresentationFormat>
  <Paragraphs>125</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Meet the Teacher </vt:lpstr>
      <vt:lpstr>New Start and Finish Times</vt:lpstr>
      <vt:lpstr>Curriculum Overview</vt:lpstr>
      <vt:lpstr>Curriculum Overview</vt:lpstr>
      <vt:lpstr>Curriculum Overview</vt:lpstr>
      <vt:lpstr>Curriculum Overview</vt:lpstr>
      <vt:lpstr>Curriculum Overview</vt:lpstr>
      <vt:lpstr>Curriculum Overview</vt:lpstr>
      <vt:lpstr>P.E and Forest School</vt:lpstr>
      <vt:lpstr>Uniform Expectations</vt:lpstr>
      <vt:lpstr>MTC</vt:lpstr>
      <vt:lpstr>Reading</vt:lpstr>
      <vt:lpstr>Purple Mash</vt:lpstr>
      <vt:lpstr>Before and After School Provision</vt:lpstr>
      <vt:lpstr>In March some of the children from Year 4 will be given the opportunity to attend the Medway Music Festival.   This is an exciting opportunity for the children to perform on stage, with other schools. Nearer the time we will be asking which children would like to attend as the number of places is restricted to 45.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David Ramm</dc:creator>
  <cp:lastModifiedBy>Helen Hyslop (Woodlands - Teacher)</cp:lastModifiedBy>
  <cp:revision>37</cp:revision>
  <dcterms:created xsi:type="dcterms:W3CDTF">2022-09-06T12:39:47Z</dcterms:created>
  <dcterms:modified xsi:type="dcterms:W3CDTF">2025-10-01T06:30:16Z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7949bd09-24ab-4bdb-99b6-81260ad5f6de_Enabled">
    <vt:lpwstr>true</vt:lpwstr>
  </property>
  <property fmtid="{D5CDD505-2E9C-101B-9397-08002B2CF9AE}" pid="3" name="MSIP_Label_7949bd09-24ab-4bdb-99b6-81260ad5f6de_SetDate">
    <vt:lpwstr>2025-10-01T06:30:14Z</vt:lpwstr>
  </property>
  <property fmtid="{D5CDD505-2E9C-101B-9397-08002B2CF9AE}" pid="4" name="MSIP_Label_7949bd09-24ab-4bdb-99b6-81260ad5f6de_Method">
    <vt:lpwstr>Standard</vt:lpwstr>
  </property>
  <property fmtid="{D5CDD505-2E9C-101B-9397-08002B2CF9AE}" pid="5" name="MSIP_Label_7949bd09-24ab-4bdb-99b6-81260ad5f6de_Name">
    <vt:lpwstr>defa4170-0d19-0005-0004-bc88714345d2</vt:lpwstr>
  </property>
  <property fmtid="{D5CDD505-2E9C-101B-9397-08002B2CF9AE}" pid="6" name="MSIP_Label_7949bd09-24ab-4bdb-99b6-81260ad5f6de_SiteId">
    <vt:lpwstr>cce49c95-d5e3-45c6-9b1a-5cda188f5c2d</vt:lpwstr>
  </property>
  <property fmtid="{D5CDD505-2E9C-101B-9397-08002B2CF9AE}" pid="7" name="MSIP_Label_7949bd09-24ab-4bdb-99b6-81260ad5f6de_ActionId">
    <vt:lpwstr>a45dc5c6-c9db-4c54-90b6-424ff1752667</vt:lpwstr>
  </property>
  <property fmtid="{D5CDD505-2E9C-101B-9397-08002B2CF9AE}" pid="8" name="MSIP_Label_7949bd09-24ab-4bdb-99b6-81260ad5f6de_ContentBits">
    <vt:lpwstr>0</vt:lpwstr>
  </property>
  <property fmtid="{D5CDD505-2E9C-101B-9397-08002B2CF9AE}" pid="9" name="MSIP_Label_7949bd09-24ab-4bdb-99b6-81260ad5f6de_Tag">
    <vt:lpwstr>10, 3, 0, 2</vt:lpwstr>
  </property>
</Properties>
</file>