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685" r:id="rId2"/>
    <p:sldMasterId id="2147483697" r:id="rId3"/>
  </p:sldMasterIdLst>
  <p:notesMasterIdLst>
    <p:notesMasterId r:id="rId7"/>
  </p:notesMasterIdLst>
  <p:sldIdLst>
    <p:sldId id="258" r:id="rId4"/>
    <p:sldId id="266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53" d="100"/>
          <a:sy n="53" d="100"/>
        </p:scale>
        <p:origin x="984" y="2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F48997-7890-4C1D-8B10-F6A9E2A64BCF}" type="datetimeFigureOut">
              <a:rPr lang="en-GB" smtClean="0"/>
              <a:t>13/08/2025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638431-A383-432E-A9DE-B38D9DDA1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239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defTabSz="457200" rtl="0" latinLnBrk="0">
              <a:lnSpc>
                <a:spcPct val="117999"/>
              </a:lnSpc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83143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473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6930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503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62560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2480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73675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9082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2124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2627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5427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8840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82903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72185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89710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107349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94502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453473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920215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47413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272727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9581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51227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190625" y="1151930"/>
            <a:ext cx="9810750" cy="2321719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190625" y="3536156"/>
            <a:ext cx="9810750" cy="794742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250"/>
            </a:lvl1pPr>
            <a:lvl2pPr marL="0" indent="160729" algn="ctr">
              <a:spcBef>
                <a:spcPts val="0"/>
              </a:spcBef>
              <a:buSzTx/>
              <a:buNone/>
              <a:defRPr sz="2250"/>
            </a:lvl2pPr>
            <a:lvl3pPr marL="0" indent="321457" algn="ctr">
              <a:spcBef>
                <a:spcPts val="0"/>
              </a:spcBef>
              <a:buSzTx/>
              <a:buNone/>
              <a:defRPr sz="2250"/>
            </a:lvl3pPr>
            <a:lvl4pPr marL="0" indent="482186" algn="ctr">
              <a:spcBef>
                <a:spcPts val="0"/>
              </a:spcBef>
              <a:buSzTx/>
              <a:buNone/>
              <a:defRPr sz="2250"/>
            </a:lvl4pPr>
            <a:lvl5pPr marL="0" indent="642915" algn="ctr">
              <a:spcBef>
                <a:spcPts val="0"/>
              </a:spcBef>
              <a:buSzTx/>
              <a:buNone/>
              <a:defRPr sz="225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07399292"/>
      </p:ext>
    </p:extLst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>
            <a:spLocks noGrp="1"/>
          </p:cNvSpPr>
          <p:nvPr>
            <p:ph type="title"/>
          </p:nvPr>
        </p:nvSpPr>
        <p:spPr>
          <a:xfrm>
            <a:off x="1190625" y="2268141"/>
            <a:ext cx="9810750" cy="2321719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16680422"/>
      </p:ext>
    </p:extLst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idx="13"/>
          </p:nvPr>
        </p:nvSpPr>
        <p:spPr>
          <a:xfrm>
            <a:off x="2547938" y="446485"/>
            <a:ext cx="11584781" cy="579239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39" name="Title Text"/>
          <p:cNvSpPr txBox="1">
            <a:spLocks noGrp="1"/>
          </p:cNvSpPr>
          <p:nvPr>
            <p:ph type="title"/>
          </p:nvPr>
        </p:nvSpPr>
        <p:spPr>
          <a:xfrm>
            <a:off x="892969" y="446484"/>
            <a:ext cx="5000625" cy="2803922"/>
          </a:xfrm>
          <a:prstGeom prst="rect">
            <a:avLst/>
          </a:prstGeom>
        </p:spPr>
        <p:txBody>
          <a:bodyPr anchor="b"/>
          <a:lstStyle>
            <a:lvl1pPr>
              <a:defRPr sz="4219"/>
            </a:lvl1pPr>
          </a:lstStyle>
          <a:p>
            <a:r>
              <a:t>Title Text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92969" y="3348633"/>
            <a:ext cx="5000625" cy="2884289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2250"/>
            </a:lvl1pPr>
            <a:lvl2pPr marL="0" indent="160729" algn="ctr">
              <a:spcBef>
                <a:spcPts val="0"/>
              </a:spcBef>
              <a:buSzTx/>
              <a:buNone/>
              <a:defRPr sz="2250"/>
            </a:lvl2pPr>
            <a:lvl3pPr marL="0" indent="321457" algn="ctr">
              <a:spcBef>
                <a:spcPts val="0"/>
              </a:spcBef>
              <a:buSzTx/>
              <a:buNone/>
              <a:defRPr sz="2250"/>
            </a:lvl3pPr>
            <a:lvl4pPr marL="0" indent="482186" algn="ctr">
              <a:spcBef>
                <a:spcPts val="0"/>
              </a:spcBef>
              <a:buSzTx/>
              <a:buNone/>
              <a:defRPr sz="2250"/>
            </a:lvl4pPr>
            <a:lvl5pPr marL="0" indent="642915" algn="ctr">
              <a:spcBef>
                <a:spcPts val="0"/>
              </a:spcBef>
              <a:buSzTx/>
              <a:buNone/>
              <a:defRPr sz="225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56007850"/>
      </p:ext>
    </p:extLst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67419281"/>
      </p:ext>
    </p:extLst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84528899"/>
      </p:ext>
    </p:extLst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idx="13"/>
          </p:nvPr>
        </p:nvSpPr>
        <p:spPr>
          <a:xfrm>
            <a:off x="4250531" y="1830586"/>
            <a:ext cx="8840391" cy="4420195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6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892969" y="1830586"/>
            <a:ext cx="5000625" cy="4420195"/>
          </a:xfrm>
          <a:prstGeom prst="rect">
            <a:avLst/>
          </a:prstGeom>
        </p:spPr>
        <p:txBody>
          <a:bodyPr/>
          <a:lstStyle>
            <a:lvl1pPr marL="241093" indent="-241093">
              <a:spcBef>
                <a:spcPts val="2250"/>
              </a:spcBef>
              <a:defRPr sz="1969"/>
            </a:lvl1pPr>
            <a:lvl2pPr marL="482186" indent="-241093">
              <a:spcBef>
                <a:spcPts val="2250"/>
              </a:spcBef>
              <a:defRPr sz="1969"/>
            </a:lvl2pPr>
            <a:lvl3pPr marL="723279" indent="-241093">
              <a:spcBef>
                <a:spcPts val="2250"/>
              </a:spcBef>
              <a:defRPr sz="1969"/>
            </a:lvl3pPr>
            <a:lvl4pPr marL="964372" indent="-241093">
              <a:spcBef>
                <a:spcPts val="2250"/>
              </a:spcBef>
              <a:defRPr sz="1969"/>
            </a:lvl4pPr>
            <a:lvl5pPr marL="1205465" indent="-241093">
              <a:spcBef>
                <a:spcPts val="2250"/>
              </a:spcBef>
              <a:defRPr sz="1969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59660141"/>
      </p:ext>
    </p:extLst>
  </p:cSld>
  <p:clrMapOvr>
    <a:masterClrMapping/>
  </p:clrMapOvr>
  <p:transition spd="med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>
            <a:spLocks noGrp="1"/>
          </p:cNvSpPr>
          <p:nvPr>
            <p:ph type="body" idx="1"/>
          </p:nvPr>
        </p:nvSpPr>
        <p:spPr>
          <a:xfrm>
            <a:off x="892969" y="892969"/>
            <a:ext cx="10406063" cy="5072063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17386379"/>
      </p:ext>
    </p:extLst>
  </p:cSld>
  <p:clrMapOvr>
    <a:masterClrMapping/>
  </p:clrMapOvr>
  <p:transition spd="med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>
            <a:off x="6262688" y="3534572"/>
            <a:ext cx="5679282" cy="284112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>
            <a:off x="6096000" y="623495"/>
            <a:ext cx="5500688" cy="275034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85" name="Image"/>
          <p:cNvSpPr>
            <a:spLocks noGrp="1"/>
          </p:cNvSpPr>
          <p:nvPr>
            <p:ph type="pic" idx="15"/>
          </p:nvPr>
        </p:nvSpPr>
        <p:spPr>
          <a:xfrm>
            <a:off x="-2226469" y="625079"/>
            <a:ext cx="11227594" cy="561379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99179782"/>
      </p:ext>
    </p:extLst>
  </p:cSld>
  <p:clrMapOvr>
    <a:masterClrMapping/>
  </p:clrMapOvr>
  <p:transition spd="med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>
            <a:spLocks noGrp="1"/>
          </p:cNvSpPr>
          <p:nvPr>
            <p:ph type="body" sz="quarter" idx="13"/>
          </p:nvPr>
        </p:nvSpPr>
        <p:spPr>
          <a:xfrm>
            <a:off x="1190625" y="4473774"/>
            <a:ext cx="9810750" cy="362215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1687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–Johnny Appleseed</a:t>
            </a:r>
          </a:p>
        </p:txBody>
      </p:sp>
      <p:sp>
        <p:nvSpPr>
          <p:cNvPr id="94" name="“Type a quote here.”"/>
          <p:cNvSpPr txBox="1">
            <a:spLocks noGrp="1"/>
          </p:cNvSpPr>
          <p:nvPr>
            <p:ph type="body" sz="quarter" idx="14"/>
          </p:nvPr>
        </p:nvSpPr>
        <p:spPr>
          <a:xfrm>
            <a:off x="1190625" y="2984579"/>
            <a:ext cx="9810750" cy="513795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2672"/>
            </a:lvl1pPr>
          </a:lstStyle>
          <a:p>
            <a:r>
              <a:t>“Type a quote here.” </a:t>
            </a:r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29342474"/>
      </p:ext>
    </p:extLst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-762000" y="0"/>
            <a:ext cx="14280062" cy="714375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 dirty="0"/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24804255"/>
      </p:ext>
    </p:extLst>
  </p:cSld>
  <p:clrMapOvr>
    <a:masterClrMapping/>
  </p:clrMapOvr>
  <p:transition spd="med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62966792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65778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8660F45-78F8-411E-A501-37B09CF5BBFD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13/08/2025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D8007-E1F7-494A-81DF-ED36C3131BC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81123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892969" y="312539"/>
            <a:ext cx="10406063" cy="15180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892969" y="1830586"/>
            <a:ext cx="10406063" cy="442019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917310" y="6505277"/>
            <a:ext cx="301365" cy="29738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266"/>
            </a:lvl1pPr>
          </a:lstStyle>
          <a:p>
            <a:fld id="{86CB4B4D-7CA3-9044-876B-883B54F8677D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43194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ransition spd="med"/>
  <p:txStyles>
    <p:titleStyle>
      <a:lvl1pPr marL="0" marR="0" indent="0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1607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321457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482186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642915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803643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964372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125101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2858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5625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312528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625056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937584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1250112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1562640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1875168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2187696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2500224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2812752" marR="0" indent="-312528" algn="l" defTabSz="410751" rtl="0" latinLnBrk="0">
        <a:lnSpc>
          <a:spcPct val="100000"/>
        </a:lnSpc>
        <a:spcBef>
          <a:spcPts val="2953"/>
        </a:spcBef>
        <a:spcAft>
          <a:spcPts val="0"/>
        </a:spcAft>
        <a:buClrTx/>
        <a:buSzPct val="75000"/>
        <a:buFontTx/>
        <a:buChar char="•"/>
        <a:tabLst/>
        <a:defRPr sz="2531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1607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321457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482186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642915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803643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964372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125101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285829" algn="ctr" defTabSz="410751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66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3.xml"/><Relationship Id="rId1" Type="http://schemas.openxmlformats.org/officeDocument/2006/relationships/tags" Target="../tags/tag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br>
              <a:rPr lang="en-GB" b="1" dirty="0"/>
            </a:br>
            <a:r>
              <a:rPr lang="en-GB" b="1" dirty="0"/>
              <a:t>KS1 Word of the Week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63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rasshopper Word of the Day"/>
          <p:cNvSpPr txBox="1"/>
          <p:nvPr/>
        </p:nvSpPr>
        <p:spPr>
          <a:xfrm>
            <a:off x="2899768" y="284662"/>
            <a:ext cx="7450759" cy="6564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6700" b="1">
                <a:solidFill>
                  <a:schemeClr val="accent5"/>
                </a:solidFill>
                <a:latin typeface="American Typewriter"/>
                <a:ea typeface="American Typewriter"/>
                <a:cs typeface="American Typewriter"/>
                <a:sym typeface="American Typewriter"/>
              </a:defRPr>
            </a:lvl1pPr>
          </a:lstStyle>
          <a:p>
            <a:pPr algn="ctr" defTabSz="410751" hangingPunct="0"/>
            <a:r>
              <a:rPr sz="3797" kern="0" dirty="0">
                <a:solidFill>
                  <a:srgbClr val="00AEEE"/>
                </a:solidFill>
                <a:latin typeface="Gill Sans MT" panose="020B0502020104020203" pitchFamily="34" charset="77"/>
              </a:rPr>
              <a:t>Grasshopper Word of the </a:t>
            </a:r>
            <a:r>
              <a:rPr lang="en-GB" sz="3797" kern="0" dirty="0">
                <a:solidFill>
                  <a:srgbClr val="00AEEE"/>
                </a:solidFill>
                <a:latin typeface="Gill Sans MT" panose="020B0502020104020203" pitchFamily="34" charset="77"/>
              </a:rPr>
              <a:t>Week</a:t>
            </a:r>
            <a:endParaRPr sz="3797" kern="0" dirty="0">
              <a:solidFill>
                <a:srgbClr val="00AEEE"/>
              </a:solidFill>
              <a:latin typeface="Gill Sans MT" panose="020B0502020104020203" pitchFamily="34" charset="77"/>
            </a:endParaRPr>
          </a:p>
        </p:txBody>
      </p:sp>
      <p:sp>
        <p:nvSpPr>
          <p:cNvPr id="150" name="Word of the Day:"/>
          <p:cNvSpPr txBox="1"/>
          <p:nvPr/>
        </p:nvSpPr>
        <p:spPr>
          <a:xfrm>
            <a:off x="2055942" y="1130018"/>
            <a:ext cx="3079369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2883" kern="0" dirty="0">
                <a:solidFill>
                  <a:srgbClr val="C82506"/>
                </a:solidFill>
                <a:latin typeface="Gill Sans MT" panose="020B0502020104020203" pitchFamily="34" charset="77"/>
              </a:rPr>
              <a:t>Word of the </a:t>
            </a:r>
            <a:r>
              <a:rPr lang="en-GB" sz="2883" kern="0" dirty="0">
                <a:solidFill>
                  <a:srgbClr val="C82506"/>
                </a:solidFill>
                <a:latin typeface="Gill Sans MT" panose="020B0502020104020203" pitchFamily="34" charset="77"/>
              </a:rPr>
              <a:t>Week</a:t>
            </a:r>
            <a:r>
              <a:rPr sz="2883" kern="0" dirty="0">
                <a:solidFill>
                  <a:srgbClr val="C82506"/>
                </a:solidFill>
                <a:latin typeface="Gill Sans MT" panose="020B0502020104020203" pitchFamily="34" charset="77"/>
              </a:rPr>
              <a:t>:</a:t>
            </a:r>
          </a:p>
        </p:txBody>
      </p:sp>
      <p:sp>
        <p:nvSpPr>
          <p:cNvPr id="151" name="tear"/>
          <p:cNvSpPr txBox="1"/>
          <p:nvPr/>
        </p:nvSpPr>
        <p:spPr>
          <a:xfrm>
            <a:off x="5615554" y="942221"/>
            <a:ext cx="1673536" cy="78617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7000"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lang="en-GB" sz="4640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couple</a:t>
            </a:r>
            <a:endParaRPr sz="4922" kern="0" dirty="0">
              <a:solidFill>
                <a:srgbClr val="000000"/>
              </a:solidFill>
              <a:latin typeface="Gill Sans MT" panose="020B0502020104020203" pitchFamily="34" charset="77"/>
            </a:endParaRPr>
          </a:p>
        </p:txBody>
      </p:sp>
      <p:sp>
        <p:nvSpPr>
          <p:cNvPr id="152" name="Definition:"/>
          <p:cNvSpPr txBox="1"/>
          <p:nvPr/>
        </p:nvSpPr>
        <p:spPr>
          <a:xfrm>
            <a:off x="3078863" y="2264555"/>
            <a:ext cx="1744068" cy="5157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4100">
                <a:solidFill>
                  <a:schemeClr val="accent5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2883" kern="0" dirty="0">
                <a:solidFill>
                  <a:srgbClr val="C82506"/>
                </a:solidFill>
                <a:latin typeface="Gill Sans MT" panose="020B0502020104020203" pitchFamily="34" charset="77"/>
              </a:rPr>
              <a:t>Definition: </a:t>
            </a:r>
          </a:p>
        </p:txBody>
      </p:sp>
      <p:sp>
        <p:nvSpPr>
          <p:cNvPr id="153" name="(verb / noun)"/>
          <p:cNvSpPr txBox="1"/>
          <p:nvPr/>
        </p:nvSpPr>
        <p:spPr>
          <a:xfrm>
            <a:off x="7649423" y="1157079"/>
            <a:ext cx="2975876" cy="4616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algn="ctr" defTabSz="410751" hangingPunct="0"/>
            <a:r>
              <a:rPr sz="2531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(</a:t>
            </a:r>
            <a:r>
              <a:rPr lang="en-GB" sz="2531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noun</a:t>
            </a:r>
            <a:r>
              <a:rPr sz="2531" kern="0" dirty="0">
                <a:solidFill>
                  <a:srgbClr val="000000"/>
                </a:solidFill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55" name="The was a tear in Freddie’s new school jumper."/>
          <p:cNvSpPr txBox="1"/>
          <p:nvPr/>
        </p:nvSpPr>
        <p:spPr>
          <a:xfrm>
            <a:off x="1653953" y="4631606"/>
            <a:ext cx="8884095" cy="504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35719" tIns="35719" rIns="35719" bIns="35719" anchor="ctr">
            <a:spAutoFit/>
          </a:bodyPr>
          <a:lstStyle/>
          <a:p>
            <a:pPr algn="ctr" defTabSz="410751" hangingPunct="0">
              <a:defRPr sz="4000">
                <a:solidFill>
                  <a:srgbClr val="00882B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r>
              <a:rPr lang="en-GB" sz="2812" kern="0" dirty="0">
                <a:solidFill>
                  <a:srgbClr val="00882B"/>
                </a:solidFill>
                <a:latin typeface="Gill Sans MT" panose="020B0502020104020203" pitchFamily="34" charset="77"/>
                <a:sym typeface="Gill Sans"/>
              </a:rPr>
              <a:t>A </a:t>
            </a:r>
            <a:r>
              <a:rPr lang="en-GB" sz="2812" b="1" kern="0" dirty="0">
                <a:solidFill>
                  <a:srgbClr val="00882B"/>
                </a:solidFill>
                <a:latin typeface="Gill Sans MT" panose="020B0502020104020203" pitchFamily="34" charset="77"/>
                <a:sym typeface="Gill Sans"/>
              </a:rPr>
              <a:t>couple</a:t>
            </a:r>
            <a:r>
              <a:rPr lang="en-GB" sz="2812" kern="0" dirty="0">
                <a:solidFill>
                  <a:srgbClr val="00882B"/>
                </a:solidFill>
                <a:latin typeface="Gill Sans MT" panose="020B0502020104020203" pitchFamily="34" charset="77"/>
                <a:sym typeface="Gill Sans"/>
              </a:rPr>
              <a:t> of children offered to help tidy the classroom.</a:t>
            </a:r>
            <a:endParaRPr sz="2812" kern="0" dirty="0">
              <a:solidFill>
                <a:srgbClr val="00882B"/>
              </a:solidFill>
              <a:latin typeface="Gill Sans MT" panose="020B0502020104020203" pitchFamily="34" charset="77"/>
              <a:sym typeface="Gill Sans"/>
            </a:endParaRPr>
          </a:p>
        </p:txBody>
      </p:sp>
      <p:sp>
        <p:nvSpPr>
          <p:cNvPr id="165" name="Word Class"/>
          <p:cNvSpPr txBox="1"/>
          <p:nvPr/>
        </p:nvSpPr>
        <p:spPr>
          <a:xfrm>
            <a:off x="8361396" y="863020"/>
            <a:ext cx="1484382" cy="4183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2250" kern="0" dirty="0">
                <a:solidFill>
                  <a:srgbClr val="C92405"/>
                </a:solidFill>
                <a:latin typeface="Gill Sans MT" panose="020B0502020104020203" pitchFamily="34" charset="77"/>
              </a:rPr>
              <a:t>Word Class</a:t>
            </a:r>
          </a:p>
        </p:txBody>
      </p:sp>
      <p:sp>
        <p:nvSpPr>
          <p:cNvPr id="166" name="(tear)"/>
          <p:cNvSpPr txBox="1"/>
          <p:nvPr/>
        </p:nvSpPr>
        <p:spPr>
          <a:xfrm>
            <a:off x="4950959" y="1534326"/>
            <a:ext cx="2975876" cy="6131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5719" tIns="35719" rIns="35719" bIns="35719" anchor="ctr">
            <a:spAutoFit/>
          </a:bodyPr>
          <a:lstStyle>
            <a:lvl1pPr>
              <a:defRPr sz="5000" i="1">
                <a:solidFill>
                  <a:srgbClr val="A6AAA9"/>
                </a:solidFill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algn="ctr" defTabSz="410751" hangingPunct="0"/>
            <a:r>
              <a:rPr sz="3516" kern="0" dirty="0">
                <a:latin typeface="Gill Sans MT" panose="020B0502020104020203" pitchFamily="34" charset="77"/>
              </a:rPr>
              <a:t>(</a:t>
            </a:r>
            <a:r>
              <a:rPr lang="en-GB" sz="3516" kern="0" dirty="0">
                <a:latin typeface="Gill Sans MT" panose="020B0502020104020203" pitchFamily="34" charset="77"/>
              </a:rPr>
              <a:t>cou-ple</a:t>
            </a:r>
            <a:r>
              <a:rPr sz="3516" kern="0" dirty="0">
                <a:latin typeface="Gill Sans MT" panose="020B0502020104020203" pitchFamily="34" charset="77"/>
              </a:rPr>
              <a:t>)</a:t>
            </a:r>
          </a:p>
        </p:txBody>
      </p:sp>
      <p:sp>
        <p:nvSpPr>
          <p:cNvPr id="167" name="Pronunciation / Syllables"/>
          <p:cNvSpPr txBox="1"/>
          <p:nvPr/>
        </p:nvSpPr>
        <p:spPr>
          <a:xfrm>
            <a:off x="2330743" y="1713973"/>
            <a:ext cx="2375651" cy="3534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35719" tIns="35719" rIns="35719" bIns="35719" anchor="ctr">
            <a:spAutoFit/>
          </a:bodyPr>
          <a:lstStyle>
            <a:lvl1pPr>
              <a:defRPr sz="2600">
                <a:solidFill>
                  <a:schemeClr val="accent1"/>
                </a:solidFill>
                <a:latin typeface="Gill Sans SemiBold"/>
                <a:ea typeface="Gill Sans SemiBold"/>
                <a:cs typeface="Gill Sans SemiBold"/>
                <a:sym typeface="Gill Sans SemiBold"/>
              </a:defRPr>
            </a:lvl1pPr>
          </a:lstStyle>
          <a:p>
            <a:pPr algn="ctr" defTabSz="410751" hangingPunct="0"/>
            <a:r>
              <a:rPr sz="1828" kern="0" dirty="0">
                <a:solidFill>
                  <a:srgbClr val="0365C0"/>
                </a:solidFill>
                <a:latin typeface="Gill Sans MT" panose="020B0502020104020203" pitchFamily="34" charset="77"/>
              </a:rPr>
              <a:t>Pronunciation / Syllables</a:t>
            </a:r>
          </a:p>
        </p:txBody>
      </p:sp>
      <p:grpSp>
        <p:nvGrpSpPr>
          <p:cNvPr id="40" name="Group 39">
            <a:extLst>
              <a:ext uri="{FF2B5EF4-FFF2-40B4-BE49-F238E27FC236}">
                <a16:creationId xmlns:a16="http://schemas.microsoft.com/office/drawing/2014/main" id="{7EB416CD-9B55-CF42-A04C-30197FD22A3C}"/>
              </a:ext>
            </a:extLst>
          </p:cNvPr>
          <p:cNvGrpSpPr/>
          <p:nvPr/>
        </p:nvGrpSpPr>
        <p:grpSpPr>
          <a:xfrm>
            <a:off x="10175827" y="5924672"/>
            <a:ext cx="6270415" cy="568600"/>
            <a:chOff x="11782763" y="6452689"/>
            <a:chExt cx="8917924" cy="808677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A6BF06AC-22FD-FD44-8419-6C2D4AA8FA73}"/>
                </a:ext>
              </a:extLst>
            </p:cNvPr>
            <p:cNvSpPr/>
            <p:nvPr/>
          </p:nvSpPr>
          <p:spPr>
            <a:xfrm rot="896267" flipH="1">
              <a:off x="12315522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9D3503DD-D270-5F47-A19A-8586E0671135}"/>
                </a:ext>
              </a:extLst>
            </p:cNvPr>
            <p:cNvSpPr/>
            <p:nvPr/>
          </p:nvSpPr>
          <p:spPr>
            <a:xfrm rot="896267" flipH="1">
              <a:off x="11782763" y="6452689"/>
              <a:ext cx="6869179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37D75134-4940-2E43-970D-7151127F0958}"/>
              </a:ext>
            </a:extLst>
          </p:cNvPr>
          <p:cNvGrpSpPr/>
          <p:nvPr/>
        </p:nvGrpSpPr>
        <p:grpSpPr>
          <a:xfrm rot="11574440">
            <a:off x="-4402495" y="702167"/>
            <a:ext cx="6270413" cy="568600"/>
            <a:chOff x="11782764" y="6452691"/>
            <a:chExt cx="8917922" cy="808675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0DE4B2CD-9BA7-F745-975D-04D6E068AAAF}"/>
                </a:ext>
              </a:extLst>
            </p:cNvPr>
            <p:cNvSpPr/>
            <p:nvPr/>
          </p:nvSpPr>
          <p:spPr>
            <a:xfrm rot="896267" flipH="1">
              <a:off x="12315521" y="6789532"/>
              <a:ext cx="8385165" cy="471834"/>
            </a:xfrm>
            <a:prstGeom prst="rect">
              <a:avLst/>
            </a:prstGeom>
            <a:solidFill>
              <a:srgbClr val="38E1FF"/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E68024AA-F9BA-D840-9EF5-E93003D788D2}"/>
                </a:ext>
              </a:extLst>
            </p:cNvPr>
            <p:cNvSpPr/>
            <p:nvPr/>
          </p:nvSpPr>
          <p:spPr>
            <a:xfrm rot="896267" flipH="1">
              <a:off x="11782764" y="6452691"/>
              <a:ext cx="6869178" cy="471834"/>
            </a:xfrm>
            <a:prstGeom prst="rect">
              <a:avLst/>
            </a:prstGeom>
            <a:solidFill>
              <a:srgbClr val="38E1FF">
                <a:alpha val="33000"/>
              </a:srgbClr>
            </a:solidFill>
            <a:ln w="101600" cap="flat">
              <a:noFill/>
              <a:miter lim="400000"/>
            </a:ln>
            <a:effectLst>
              <a:outerShdw blurRad="38100" dist="25400" dir="5400000" rotWithShape="0">
                <a:srgbClr val="000000">
                  <a:alpha val="50000"/>
                </a:srgbClr>
              </a:outerShdw>
            </a:effectLst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35719" tIns="35719" rIns="35719" bIns="35719" numCol="1" spcCol="38100" rtlCol="0" anchor="ctr">
              <a:spAutoFit/>
            </a:bodyPr>
            <a:lstStyle/>
            <a:p>
              <a:pPr algn="ctr" defTabSz="410751" hangingPunct="0"/>
              <a:endParaRPr lang="en-GB" sz="1687" kern="0" dirty="0">
                <a:solidFill>
                  <a:srgbClr val="FFFFFF"/>
                </a:solidFill>
                <a:latin typeface="Helvetica Light"/>
                <a:sym typeface="Helvetica Light"/>
              </a:endParaRP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E1C808EC-8455-CA43-8401-6823600E178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10" r="12019" b="14894"/>
          <a:stretch/>
        </p:blipFill>
        <p:spPr>
          <a:xfrm>
            <a:off x="1741204" y="214839"/>
            <a:ext cx="1140611" cy="942208"/>
          </a:xfrm>
          <a:prstGeom prst="rect">
            <a:avLst/>
          </a:prstGeom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6641C55-3E1F-FF5E-442D-EDA0ED110A8B}"/>
              </a:ext>
            </a:extLst>
          </p:cNvPr>
          <p:cNvGraphicFramePr>
            <a:graphicFrameLocks noGrp="1"/>
          </p:cNvGraphicFramePr>
          <p:nvPr/>
        </p:nvGraphicFramePr>
        <p:xfrm>
          <a:off x="1527593" y="5303092"/>
          <a:ext cx="9140405" cy="126875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28081">
                  <a:extLst>
                    <a:ext uri="{9D8B030D-6E8A-4147-A177-3AD203B41FA5}">
                      <a16:colId xmlns:a16="http://schemas.microsoft.com/office/drawing/2014/main" val="1062734036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844254734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77516935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2209242225"/>
                    </a:ext>
                  </a:extLst>
                </a:gridCol>
                <a:gridCol w="1828081">
                  <a:extLst>
                    <a:ext uri="{9D8B030D-6E8A-4147-A177-3AD203B41FA5}">
                      <a16:colId xmlns:a16="http://schemas.microsoft.com/office/drawing/2014/main" val="690964335"/>
                    </a:ext>
                  </a:extLst>
                </a:gridCol>
              </a:tblGrid>
              <a:tr h="422917"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Synonym: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Antonym: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584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Prefix / Suffix: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Rhyme: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DD2909"/>
                          </a:solidFill>
                          <a:latin typeface="Gill Sans MT" panose="020B0502020104020203" pitchFamily="34" charset="77"/>
                        </a:rPr>
                        <a:t>Link Word: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467075473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twosome 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individual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un-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supple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days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15792217"/>
                  </a:ext>
                </a:extLst>
              </a:tr>
              <a:tr h="422917"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team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-ed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Gill Sans MT" panose="020B0502020104020203" pitchFamily="34" charset="77"/>
                      </a:endParaRP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Gill Sans MT" panose="020B0502020104020203" pitchFamily="34" charset="77"/>
                        </a:rPr>
                        <a:t>sweets</a:t>
                      </a:r>
                    </a:p>
                  </a:txBody>
                  <a:tcPr marL="64294" marR="64294" marT="32147" marB="32147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863132678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3FECE74C-8763-4319-D638-F76CDF683F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67639" y="1941152"/>
            <a:ext cx="2286000" cy="2286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618ACFD-BF52-BC4B-6CD6-80B77A69E253}"/>
              </a:ext>
            </a:extLst>
          </p:cNvPr>
          <p:cNvSpPr txBox="1"/>
          <p:nvPr/>
        </p:nvSpPr>
        <p:spPr>
          <a:xfrm>
            <a:off x="2210143" y="3197373"/>
            <a:ext cx="4112059" cy="764633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35719" tIns="35719" rIns="35719" bIns="35719" numCol="1" spcCol="38100" rtlCol="0" anchor="ctr">
            <a:spAutoFit/>
          </a:bodyPr>
          <a:lstStyle/>
          <a:p>
            <a:pPr algn="ctr" defTabSz="410751" hangingPunct="0"/>
            <a:r>
              <a:rPr lang="en-GB" sz="2250" kern="0" dirty="0">
                <a:solidFill>
                  <a:srgbClr val="000000"/>
                </a:solidFill>
                <a:latin typeface="Gill Sans MT" panose="020B0502020104020203" pitchFamily="34" charset="77"/>
                <a:sym typeface="Helvetica Light"/>
              </a:rPr>
              <a:t>If you refer to a couple of people or things, you mean two of them.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36427569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b="1" dirty="0"/>
              <a:t>Ninja Word Challenge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5400" b="1" dirty="0"/>
              <a:t>Impress your teacher and parents with your new word knowledge. See if you can slip this word into your conversations, or your writing this week.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438111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5257</TotalTime>
  <Words>111</Words>
  <Application>Microsoft Office PowerPoint</Application>
  <PresentationFormat>Widescreen</PresentationFormat>
  <Paragraphs>26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Arial</vt:lpstr>
      <vt:lpstr>Calibri</vt:lpstr>
      <vt:lpstr>Calibri Light</vt:lpstr>
      <vt:lpstr>Gill Sans MT</vt:lpstr>
      <vt:lpstr>Helvetica</vt:lpstr>
      <vt:lpstr>Helvetica Light</vt:lpstr>
      <vt:lpstr>1_Office Theme</vt:lpstr>
      <vt:lpstr>Office Theme</vt:lpstr>
      <vt:lpstr>White</vt:lpstr>
      <vt:lpstr> KS1 Word of the Week</vt:lpstr>
      <vt:lpstr>PowerPoint Presentation</vt:lpstr>
      <vt:lpstr>Ninja Word Challenge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KS2 Word of the Week</dc:title>
  <dc:creator>Siobhan Stanczyk</dc:creator>
  <cp:lastModifiedBy>N A</cp:lastModifiedBy>
  <cp:revision>61</cp:revision>
  <dcterms:created xsi:type="dcterms:W3CDTF">2020-11-26T14:05:45Z</dcterms:created>
  <dcterms:modified xsi:type="dcterms:W3CDTF">2025-08-13T16:36:40Z</dcterms:modified>
</cp:coreProperties>
</file>