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  <p:sldMasterId id="2147483697" r:id="rId3"/>
  </p:sldMasterIdLst>
  <p:notesMasterIdLst>
    <p:notesMasterId r:id="rId7"/>
  </p:notesMasterIdLst>
  <p:sldIdLst>
    <p:sldId id="258" r:id="rId4"/>
    <p:sldId id="266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3" d="100"/>
          <a:sy n="53" d="100"/>
        </p:scale>
        <p:origin x="984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F48997-7890-4C1D-8B10-F6A9E2A64BCF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38431-A383-432E-A9DE-B38D9DDA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239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73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6930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0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6256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480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7367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9082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12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2627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427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884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8290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2185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8971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0734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450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534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202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47413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27272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9581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1227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190625" y="1151930"/>
            <a:ext cx="9810750" cy="2321719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190625" y="3536156"/>
            <a:ext cx="9810750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07399292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16680422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2547938" y="446485"/>
            <a:ext cx="11584781" cy="579239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892969" y="446484"/>
            <a:ext cx="5000625" cy="2803922"/>
          </a:xfrm>
          <a:prstGeom prst="rect">
            <a:avLst/>
          </a:prstGeom>
        </p:spPr>
        <p:txBody>
          <a:bodyPr anchor="b"/>
          <a:lstStyle>
            <a:lvl1pPr>
              <a:defRPr sz="4219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92969" y="3348633"/>
            <a:ext cx="5000625" cy="2884289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56007850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67419281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84528899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idx="13"/>
          </p:nvPr>
        </p:nvSpPr>
        <p:spPr>
          <a:xfrm>
            <a:off x="4250531" y="1830586"/>
            <a:ext cx="8840391" cy="442019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92969" y="1830586"/>
            <a:ext cx="5000625" cy="4420195"/>
          </a:xfrm>
          <a:prstGeom prst="rect">
            <a:avLst/>
          </a:prstGeom>
        </p:spPr>
        <p:txBody>
          <a:bodyPr/>
          <a:lstStyle>
            <a:lvl1pPr marL="241093" indent="-241093">
              <a:spcBef>
                <a:spcPts val="2250"/>
              </a:spcBef>
              <a:defRPr sz="1969"/>
            </a:lvl1pPr>
            <a:lvl2pPr marL="482186" indent="-241093">
              <a:spcBef>
                <a:spcPts val="2250"/>
              </a:spcBef>
              <a:defRPr sz="1969"/>
            </a:lvl2pPr>
            <a:lvl3pPr marL="723279" indent="-241093">
              <a:spcBef>
                <a:spcPts val="2250"/>
              </a:spcBef>
              <a:defRPr sz="1969"/>
            </a:lvl3pPr>
            <a:lvl4pPr marL="964372" indent="-241093">
              <a:spcBef>
                <a:spcPts val="2250"/>
              </a:spcBef>
              <a:defRPr sz="1969"/>
            </a:lvl4pPr>
            <a:lvl5pPr marL="1205465" indent="-241093">
              <a:spcBef>
                <a:spcPts val="2250"/>
              </a:spcBef>
              <a:defRPr sz="1969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59660141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892969"/>
            <a:ext cx="10406063" cy="50720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17386379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262688" y="3534572"/>
            <a:ext cx="5679282" cy="28411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096000" y="623495"/>
            <a:ext cx="5500688" cy="275034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2226469" y="625079"/>
            <a:ext cx="11227594" cy="561379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99179782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190625" y="4473774"/>
            <a:ext cx="9810750" cy="36221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687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190625" y="2984579"/>
            <a:ext cx="9810750" cy="51379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672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29342474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-762000" y="0"/>
            <a:ext cx="14280062" cy="71437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24804255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6296679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77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811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92969" y="312539"/>
            <a:ext cx="10406063" cy="15180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1830586"/>
            <a:ext cx="10406063" cy="4420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17310" y="6505277"/>
            <a:ext cx="301365" cy="29738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266"/>
            </a:lvl1pPr>
          </a:lstStyle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43194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 spd="med"/>
  <p:txStyles>
    <p:title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31252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62505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93758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25011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1562640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87516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218769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250022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281275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KS1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899768" y="284662"/>
            <a:ext cx="7450759" cy="656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algn="ctr" defTabSz="410751" hangingPunct="0"/>
            <a:r>
              <a:rPr sz="3797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Grasshopper Word of the </a:t>
            </a:r>
            <a:r>
              <a:rPr lang="en-GB" sz="3797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3797" kern="0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055942" y="1130018"/>
            <a:ext cx="3079369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Word of the </a:t>
            </a:r>
            <a:r>
              <a:rPr lang="en-GB"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Week</a:t>
            </a:r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716523" y="920517"/>
            <a:ext cx="1471558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lang="en-GB" sz="4922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fidget</a:t>
            </a:r>
            <a:endParaRPr sz="4922" kern="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8863" y="2206106"/>
            <a:ext cx="1744068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157079"/>
            <a:ext cx="2975876" cy="46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(</a:t>
            </a:r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verb</a:t>
            </a:r>
            <a:r>
              <a:rPr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4" name="If you tear paper, cloth, or another material, or if it tears, you pull it into two pieces or you pull it so that a hole appears in it."/>
          <p:cNvSpPr txBox="1"/>
          <p:nvPr/>
        </p:nvSpPr>
        <p:spPr>
          <a:xfrm>
            <a:off x="2009759" y="2777385"/>
            <a:ext cx="4615388" cy="14571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 sz="31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lang="en-GB" sz="2250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If you fidget, you keep moving your hands or feet slightly or changing your position slightly, for example because you are nervous, bored, or excited.</a:t>
            </a:r>
            <a:endParaRPr sz="2531" kern="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4000" y="4288534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ctr" defTabSz="410751" hangingPunct="0">
              <a:defRPr sz="4000">
                <a:solidFill>
                  <a:srgbClr val="00882B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kern="0" dirty="0" err="1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Azmil</a:t>
            </a: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 was </a:t>
            </a:r>
            <a:r>
              <a:rPr lang="en-GB" sz="2812" b="1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fidgeting</a:t>
            </a: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 with her hair.</a:t>
            </a:r>
            <a:endParaRPr sz="2812" kern="0" dirty="0">
              <a:solidFill>
                <a:srgbClr val="00882B"/>
              </a:solidFill>
              <a:latin typeface="Gill Sans MT" panose="020B0502020104020203" pitchFamily="34" charset="77"/>
              <a:sym typeface="Gill Sans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1396" y="863020"/>
            <a:ext cx="1484382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250" kern="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sz="3516" kern="0" dirty="0">
                <a:latin typeface="Gill Sans MT" panose="020B0502020104020203" pitchFamily="34" charset="77"/>
              </a:rPr>
              <a:t>(</a:t>
            </a:r>
            <a:r>
              <a:rPr lang="en-GB" sz="3516" kern="0" dirty="0" err="1">
                <a:latin typeface="Gill Sans MT" panose="020B0502020104020203" pitchFamily="34" charset="77"/>
              </a:rPr>
              <a:t>fidg</a:t>
            </a:r>
            <a:r>
              <a:rPr lang="en-GB" sz="3516" kern="0" dirty="0">
                <a:latin typeface="Gill Sans MT" panose="020B0502020104020203" pitchFamily="34" charset="77"/>
              </a:rPr>
              <a:t>-et</a:t>
            </a:r>
            <a:r>
              <a:rPr sz="3516" kern="0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30743" y="1713973"/>
            <a:ext cx="2375651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1828" kern="0" dirty="0">
                <a:solidFill>
                  <a:srgbClr val="0365C0"/>
                </a:solidFill>
                <a:latin typeface="Gill Sans MT" panose="020B0502020104020203" pitchFamily="34" charset="77"/>
              </a:rPr>
              <a:t>Pronunciation / Syllables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5E126C1A-DF94-724E-8EDB-D39D2C40D238}"/>
              </a:ext>
            </a:extLst>
          </p:cNvPr>
          <p:cNvGraphicFramePr>
            <a:graphicFrameLocks noGrp="1"/>
          </p:cNvGraphicFramePr>
          <p:nvPr/>
        </p:nvGraphicFramePr>
        <p:xfrm>
          <a:off x="1527594" y="5448120"/>
          <a:ext cx="9140404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510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228510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228510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228510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squirm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digit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fuss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twist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 err="1">
                          <a:latin typeface="Gill Sans MT" panose="020B0502020104020203" pitchFamily="34" charset="77"/>
                        </a:rPr>
                        <a:t>wigit</a:t>
                      </a:r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annoy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57B1689F-B7AD-4540-BB90-4318871EAD02}"/>
              </a:ext>
            </a:extLst>
          </p:cNvPr>
          <p:cNvGraphicFramePr>
            <a:graphicFrameLocks noGrp="1"/>
          </p:cNvGraphicFramePr>
          <p:nvPr/>
        </p:nvGraphicFramePr>
        <p:xfrm>
          <a:off x="1523999" y="4922845"/>
          <a:ext cx="9101299" cy="4172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46299">
                  <a:extLst>
                    <a:ext uri="{9D8B030D-6E8A-4147-A177-3AD203B41FA5}">
                      <a16:colId xmlns:a16="http://schemas.microsoft.com/office/drawing/2014/main" val="2106870541"/>
                    </a:ext>
                  </a:extLst>
                </a:gridCol>
                <a:gridCol w="3621234">
                  <a:extLst>
                    <a:ext uri="{9D8B030D-6E8A-4147-A177-3AD203B41FA5}">
                      <a16:colId xmlns:a16="http://schemas.microsoft.com/office/drawing/2014/main" val="1851897062"/>
                    </a:ext>
                  </a:extLst>
                </a:gridCol>
                <a:gridCol w="3033766">
                  <a:extLst>
                    <a:ext uri="{9D8B030D-6E8A-4147-A177-3AD203B41FA5}">
                      <a16:colId xmlns:a16="http://schemas.microsoft.com/office/drawing/2014/main" val="173791016"/>
                    </a:ext>
                  </a:extLst>
                </a:gridCol>
              </a:tblGrid>
              <a:tr h="417299">
                <a:tc>
                  <a:txBody>
                    <a:bodyPr/>
                    <a:lstStyle/>
                    <a:p>
                      <a:r>
                        <a:rPr lang="en-GB" sz="2300" dirty="0">
                          <a:solidFill>
                            <a:srgbClr val="0365C0"/>
                          </a:solidFill>
                          <a:latin typeface="Gill Sans MT" panose="020B0502020104020203" pitchFamily="34" charset="77"/>
                        </a:rPr>
                        <a:t>Phrases: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700" dirty="0">
                          <a:solidFill>
                            <a:srgbClr val="0365C0"/>
                          </a:solidFill>
                          <a:latin typeface="Gill Sans MT" panose="020B0502020104020203" pitchFamily="34" charset="77"/>
                        </a:rPr>
                        <a:t>fuss and fidget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700" dirty="0">
                          <a:solidFill>
                            <a:srgbClr val="0365C0"/>
                          </a:solidFill>
                          <a:latin typeface="Gill Sans MT" panose="020B0502020104020203" pitchFamily="34" charset="77"/>
                        </a:rPr>
                        <a:t>fidget endlessly 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5655480"/>
                  </a:ext>
                </a:extLst>
              </a:tr>
            </a:tbl>
          </a:graphicData>
        </a:graphic>
      </p:graphicFrame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20C90904-4502-1C42-B006-DC5EF88391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471" y="1658698"/>
            <a:ext cx="2618715" cy="26187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8853288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5265</TotalTime>
  <Words>120</Words>
  <Application>Microsoft Office PowerPoint</Application>
  <PresentationFormat>Widescreen</PresentationFormat>
  <Paragraphs>26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Helvetica</vt:lpstr>
      <vt:lpstr>Helvetica Light</vt:lpstr>
      <vt:lpstr>1_Office Theme</vt:lpstr>
      <vt:lpstr>Office Theme</vt:lpstr>
      <vt:lpstr>White</vt:lpstr>
      <vt:lpstr> KS1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KS2 Word of the Week</dc:title>
  <dc:creator>Siobhan Stanczyk</dc:creator>
  <cp:lastModifiedBy>N A</cp:lastModifiedBy>
  <cp:revision>61</cp:revision>
  <dcterms:created xsi:type="dcterms:W3CDTF">2020-11-26T14:05:45Z</dcterms:created>
  <dcterms:modified xsi:type="dcterms:W3CDTF">2025-08-13T16:34:01Z</dcterms:modified>
</cp:coreProperties>
</file>